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3" r:id="rId3"/>
    <p:sldId id="314" r:id="rId4"/>
    <p:sldId id="349" r:id="rId5"/>
    <p:sldId id="356" r:id="rId6"/>
    <p:sldId id="363" r:id="rId7"/>
    <p:sldId id="365" r:id="rId8"/>
    <p:sldId id="364" r:id="rId9"/>
    <p:sldId id="366" r:id="rId10"/>
    <p:sldId id="350" r:id="rId11"/>
    <p:sldId id="357" r:id="rId12"/>
    <p:sldId id="367" r:id="rId13"/>
    <p:sldId id="370" r:id="rId14"/>
    <p:sldId id="369" r:id="rId15"/>
    <p:sldId id="371" r:id="rId16"/>
    <p:sldId id="368" r:id="rId17"/>
    <p:sldId id="372" r:id="rId18"/>
    <p:sldId id="351" r:id="rId19"/>
    <p:sldId id="358" r:id="rId20"/>
    <p:sldId id="376" r:id="rId21"/>
    <p:sldId id="377" r:id="rId22"/>
    <p:sldId id="378" r:id="rId23"/>
    <p:sldId id="352" r:id="rId24"/>
    <p:sldId id="359" r:id="rId25"/>
    <p:sldId id="373" r:id="rId26"/>
    <p:sldId id="374" r:id="rId27"/>
    <p:sldId id="353" r:id="rId28"/>
    <p:sldId id="360" r:id="rId29"/>
    <p:sldId id="375" r:id="rId30"/>
    <p:sldId id="381" r:id="rId31"/>
    <p:sldId id="354" r:id="rId32"/>
    <p:sldId id="361" r:id="rId33"/>
    <p:sldId id="379" r:id="rId34"/>
    <p:sldId id="355" r:id="rId35"/>
    <p:sldId id="362" r:id="rId36"/>
    <p:sldId id="380" r:id="rId37"/>
    <p:sldId id="26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8F86B-18BF-40D8-A4B8-B34D909AAB33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4B146-56EB-4E3B-AAA8-781BC35A0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D97E7-8FCB-403C-8796-A2CA8C730E82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6109B-6E06-431D-AF62-74A06E947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D200-0ECB-4B2D-8238-E916F3CFDFF0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0B1A-DE4C-46D8-8768-65803C9008C0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BE7F-D07E-4E2A-8368-9038A2EA7286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EFE8-236D-4971-BF39-B1E3CD8FC7A9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9420-F77E-4431-84A9-2689FD1ADA8E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8975-816E-4D2A-84E8-A49297C92315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B4C6-FC19-4015-A250-862977AFACCE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E9A-605C-463D-AFE6-97A451EFC704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28C7-AFB4-4496-BB41-C4D0CE82A176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D4B2-DC7D-4309-BA0E-A11F34E15ACF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40F3-EC7F-4FDB-8F4E-9EE5A1A3C2FE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8E0B-4216-4584-9BD8-7EE08CFB2D09}" type="datetime1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9E980B96-EE3E-4AC0-95C6-FBB2E5153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Dynamic Difficulty Adjustment for a Novel Board Game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219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Presented by:</a:t>
            </a:r>
          </a:p>
          <a:p>
            <a:r>
              <a:rPr lang="en-US" sz="3000" dirty="0" smtClean="0">
                <a:solidFill>
                  <a:schemeClr val="tx2"/>
                </a:solidFill>
              </a:rPr>
              <a:t>Pier P. Guillen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16249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EE 570 – Artificial Intelligence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58674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December 7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 smtClean="0">
                <a:solidFill>
                  <a:schemeClr val="bg1"/>
                </a:solidFill>
              </a:rPr>
              <a:t>, 2010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“Game Playing: The Next Moves”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Paper: “Evolutionary Game Design”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“AI for Dynamic Difficulty Adjustment in Games”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game rules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program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Evolutionary Game Design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Cameron Browne, Imperial College London, and Frederic </a:t>
            </a:r>
            <a:r>
              <a:rPr lang="en-US" dirty="0" err="1" smtClean="0"/>
              <a:t>Maire</a:t>
            </a:r>
            <a:r>
              <a:rPr lang="en-US" dirty="0" smtClean="0"/>
              <a:t>, Queensland University of Technology, 2010. </a:t>
            </a:r>
          </a:p>
          <a:p>
            <a:r>
              <a:rPr lang="en-US" dirty="0" smtClean="0"/>
              <a:t>Overview:</a:t>
            </a:r>
          </a:p>
          <a:p>
            <a:pPr lvl="1"/>
            <a:r>
              <a:rPr lang="en-US" dirty="0" smtClean="0"/>
              <a:t>How to create combinatorial games by automatic means.</a:t>
            </a:r>
          </a:p>
          <a:p>
            <a:pPr lvl="1"/>
            <a:r>
              <a:rPr lang="en-US" dirty="0" smtClean="0"/>
              <a:t>Provides empiric measurements of quality.</a:t>
            </a:r>
          </a:p>
          <a:p>
            <a:pPr lvl="1"/>
            <a:r>
              <a:rPr lang="en-US" dirty="0" smtClean="0"/>
              <a:t>Uses an evolutionary search to produce new high-quality games.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Evolutionary Game Design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Little attention paid to measure the quality of games themselves.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/>
              <a:t>Ludi</a:t>
            </a:r>
            <a:r>
              <a:rPr lang="en-US" dirty="0" smtClean="0"/>
              <a:t> Framework:</a:t>
            </a:r>
          </a:p>
          <a:p>
            <a:pPr lvl="1"/>
            <a:r>
              <a:rPr lang="en-US" dirty="0" smtClean="0"/>
              <a:t>Uses a Game Description Language (GDL) to define games.</a:t>
            </a:r>
          </a:p>
          <a:p>
            <a:pPr lvl="1"/>
            <a:r>
              <a:rPr lang="en-US" dirty="0" smtClean="0"/>
              <a:t>General Games Players (GGP) to interpret games and coordinates moves.</a:t>
            </a:r>
          </a:p>
          <a:p>
            <a:pPr lvl="1"/>
            <a:r>
              <a:rPr lang="en-US" dirty="0" smtClean="0"/>
              <a:t>3 modules: strategy module (planning), criticism module (quality), synthesis (generate new games).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Evolutionary Game Design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to rate games:</a:t>
            </a:r>
          </a:p>
          <a:p>
            <a:pPr lvl="1"/>
            <a:r>
              <a:rPr lang="en-US" dirty="0" smtClean="0"/>
              <a:t>Use 3 aesthetic criteria.</a:t>
            </a:r>
          </a:p>
          <a:p>
            <a:pPr lvl="1"/>
            <a:r>
              <a:rPr lang="en-US" dirty="0" smtClean="0"/>
              <a:t>Intrinsic (based on rules).</a:t>
            </a:r>
          </a:p>
          <a:p>
            <a:pPr lvl="1"/>
            <a:r>
              <a:rPr lang="en-US" dirty="0" smtClean="0"/>
              <a:t>Viability (based on outcomes).</a:t>
            </a:r>
          </a:p>
          <a:p>
            <a:pPr lvl="1"/>
            <a:r>
              <a:rPr lang="en-US" dirty="0" smtClean="0"/>
              <a:t>Quality (based on trend of play).</a:t>
            </a:r>
          </a:p>
          <a:p>
            <a:pPr lvl="1"/>
            <a:r>
              <a:rPr lang="en-US" dirty="0" smtClean="0"/>
              <a:t>57 of these criteria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completition</a:t>
            </a:r>
            <a:r>
              <a:rPr lang="en-US" dirty="0" smtClean="0"/>
              <a:t>, duration, drama and uncertainty.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Evolutionary Game Design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696200" cy="455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Evolutionary Game Design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to create new games:</a:t>
            </a:r>
          </a:p>
          <a:p>
            <a:pPr lvl="1"/>
            <a:r>
              <a:rPr lang="en-US" dirty="0" smtClean="0"/>
              <a:t>Mating other games.</a:t>
            </a:r>
          </a:p>
          <a:p>
            <a:pPr lvl="1"/>
            <a:r>
              <a:rPr lang="en-US" dirty="0" smtClean="0"/>
              <a:t>Two parents, one is a template.</a:t>
            </a:r>
          </a:p>
          <a:p>
            <a:pPr lvl="1"/>
            <a:r>
              <a:rPr lang="en-US" dirty="0" smtClean="0"/>
              <a:t>Mutate child.</a:t>
            </a:r>
          </a:p>
          <a:p>
            <a:pPr lvl="1"/>
            <a:r>
              <a:rPr lang="en-US" dirty="0" smtClean="0"/>
              <a:t>Perform validity check.</a:t>
            </a:r>
          </a:p>
          <a:p>
            <a:pPr lvl="1"/>
            <a:r>
              <a:rPr lang="en-US" dirty="0" smtClean="0"/>
              <a:t>Score game.</a:t>
            </a:r>
          </a:p>
          <a:p>
            <a:pPr lvl="1"/>
            <a:r>
              <a:rPr lang="en-US" dirty="0" smtClean="0"/>
              <a:t>Insert into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Evolutionary Game Design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934200" cy="45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Evolutionary Game Design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Experiments and results:</a:t>
            </a:r>
          </a:p>
          <a:p>
            <a:pPr lvl="1"/>
            <a:r>
              <a:rPr lang="en-US" dirty="0" smtClean="0"/>
              <a:t>79 existing games evaluated and ranked.</a:t>
            </a:r>
          </a:p>
          <a:p>
            <a:pPr lvl="1"/>
            <a:r>
              <a:rPr lang="en-US" dirty="0" smtClean="0"/>
              <a:t>Results were correlated with aesthetic measurement .</a:t>
            </a:r>
          </a:p>
          <a:p>
            <a:pPr lvl="1"/>
            <a:r>
              <a:rPr lang="en-US" dirty="0" smtClean="0"/>
              <a:t>1389 games evolved from the original set, 19 deemed viable.</a:t>
            </a:r>
          </a:p>
          <a:p>
            <a:pPr lvl="1"/>
            <a:r>
              <a:rPr lang="en-US" dirty="0" smtClean="0"/>
              <a:t>New games were scored and correlated.</a:t>
            </a:r>
          </a:p>
          <a:p>
            <a:pPr lvl="1"/>
            <a:r>
              <a:rPr lang="en-US" dirty="0" smtClean="0"/>
              <a:t>Top 2 games are now commercially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“Game Playing: The Next Moves”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“Evolutionary Game Design”</a:t>
            </a:r>
          </a:p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Paper: “AI for Dynamic Difficulty Adjustment in Games”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game rules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program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 for Dynamic Difficulty Adjustment in Games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By Robin </a:t>
            </a:r>
            <a:r>
              <a:rPr lang="en-US" dirty="0" err="1" smtClean="0"/>
              <a:t>Hunicke</a:t>
            </a:r>
            <a:r>
              <a:rPr lang="en-US" dirty="0" smtClean="0"/>
              <a:t> and </a:t>
            </a:r>
            <a:r>
              <a:rPr lang="en-US" dirty="0" err="1" smtClean="0"/>
              <a:t>Vernell</a:t>
            </a:r>
            <a:r>
              <a:rPr lang="en-US" dirty="0" smtClean="0"/>
              <a:t> Chapman, </a:t>
            </a:r>
            <a:r>
              <a:rPr lang="en-US" dirty="0" smtClean="0"/>
              <a:t>Northwestern University, </a:t>
            </a:r>
            <a:r>
              <a:rPr lang="en-US" dirty="0" smtClean="0"/>
              <a:t>2004.</a:t>
            </a:r>
          </a:p>
          <a:p>
            <a:pPr algn="just"/>
            <a:r>
              <a:rPr lang="en-US" dirty="0" smtClean="0"/>
              <a:t>Overview:</a:t>
            </a:r>
          </a:p>
          <a:p>
            <a:pPr lvl="1" algn="just"/>
            <a:r>
              <a:rPr lang="en-US" dirty="0" smtClean="0"/>
              <a:t>Games are meant to be engaging.</a:t>
            </a:r>
          </a:p>
          <a:p>
            <a:pPr lvl="1" algn="just"/>
            <a:r>
              <a:rPr lang="en-US" dirty="0" smtClean="0"/>
              <a:t>Use probabilistic methods to adjust challenge on-the-fly.</a:t>
            </a:r>
          </a:p>
          <a:p>
            <a:pPr lvl="1" algn="just"/>
            <a:r>
              <a:rPr lang="en-US" dirty="0" smtClean="0"/>
              <a:t>Creates more flexible and enjoyable experiences.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“Game Playing: The Next Moves”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“Evolutionary Game Design”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“AI for Dynamic Difficulty Adjustment in Games”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game rules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program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 for Dynamic Difficulty Adjustment in Games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Approach: maintain the player on the “flow” channel.</a:t>
            </a:r>
          </a:p>
          <a:p>
            <a:pPr algn="just"/>
            <a:r>
              <a:rPr lang="en-US" dirty="0" smtClean="0"/>
              <a:t>Use </a:t>
            </a:r>
            <a:r>
              <a:rPr lang="en-US" dirty="0" smtClean="0"/>
              <a:t>Dynamic Difficulty </a:t>
            </a:r>
            <a:r>
              <a:rPr lang="en-US" dirty="0" smtClean="0"/>
              <a:t>Adjustment (DDA).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05200"/>
            <a:ext cx="5029200" cy="29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 for Dynamic Difficulty Adjustment in Games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Implementation:</a:t>
            </a:r>
          </a:p>
          <a:p>
            <a:pPr lvl="1" algn="just"/>
            <a:r>
              <a:rPr lang="en-US" dirty="0" smtClean="0"/>
              <a:t>Hamlet system.</a:t>
            </a:r>
          </a:p>
          <a:p>
            <a:pPr lvl="1" algn="just"/>
            <a:r>
              <a:rPr lang="en-US" dirty="0" smtClean="0"/>
              <a:t>Runs on Half-Life engine.</a:t>
            </a:r>
          </a:p>
          <a:p>
            <a:pPr lvl="1" algn="just"/>
            <a:r>
              <a:rPr lang="en-US" dirty="0" smtClean="0"/>
              <a:t>Metric chosen: damage.</a:t>
            </a:r>
          </a:p>
          <a:p>
            <a:pPr algn="just"/>
            <a:r>
              <a:rPr lang="en-US" dirty="0" smtClean="0"/>
              <a:t>Types of adjustments:</a:t>
            </a:r>
          </a:p>
          <a:p>
            <a:pPr lvl="1" algn="just"/>
            <a:r>
              <a:rPr lang="en-US" dirty="0" smtClean="0"/>
              <a:t>Reactive </a:t>
            </a:r>
            <a:r>
              <a:rPr lang="en-US" dirty="0" smtClean="0"/>
              <a:t>(interacting elements).</a:t>
            </a:r>
          </a:p>
          <a:p>
            <a:pPr lvl="1" algn="just"/>
            <a:r>
              <a:rPr lang="en-US" dirty="0" smtClean="0"/>
              <a:t>Active (off-stage elements).</a:t>
            </a:r>
          </a:p>
          <a:p>
            <a:pPr lvl="1"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 for Dynamic Difficulty Adjustment in Games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Policies regulate </a:t>
            </a:r>
            <a:r>
              <a:rPr lang="en-US" dirty="0" smtClean="0"/>
              <a:t>the supply and demand of </a:t>
            </a:r>
            <a:r>
              <a:rPr lang="en-US" dirty="0" smtClean="0"/>
              <a:t>inventory.</a:t>
            </a:r>
          </a:p>
          <a:p>
            <a:pPr algn="just"/>
            <a:r>
              <a:rPr lang="en-US" dirty="0" smtClean="0"/>
              <a:t>Abstract simulations estimate outcome.</a:t>
            </a:r>
          </a:p>
          <a:p>
            <a:pPr algn="just"/>
            <a:r>
              <a:rPr lang="en-US" dirty="0" smtClean="0"/>
              <a:t>Changes are made based on this.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“Game Playing: The Next Moves”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“Evolutionary Game Design”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“AI for Dynamic Difficulty Adjustment in Games”</a:t>
            </a:r>
          </a:p>
          <a:p>
            <a:r>
              <a:rPr lang="en-US" b="1" dirty="0" smtClean="0"/>
              <a:t>Implementation: game rules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program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Rules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Game: </a:t>
            </a:r>
            <a:r>
              <a:rPr lang="en-US" dirty="0" err="1" smtClean="0"/>
              <a:t>Tlamatini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Elements:</a:t>
            </a:r>
          </a:p>
          <a:p>
            <a:pPr lvl="1" algn="just"/>
            <a:r>
              <a:rPr lang="en-US" dirty="0" smtClean="0"/>
              <a:t>Turned based board game.</a:t>
            </a:r>
          </a:p>
          <a:p>
            <a:pPr lvl="1" algn="just"/>
            <a:r>
              <a:rPr lang="en-US" dirty="0" smtClean="0"/>
              <a:t>Two players.</a:t>
            </a:r>
          </a:p>
          <a:p>
            <a:pPr lvl="1" algn="just"/>
            <a:r>
              <a:rPr lang="en-US" dirty="0" smtClean="0"/>
              <a:t>Hexagonal board, with hexagonal tiling.</a:t>
            </a:r>
          </a:p>
          <a:p>
            <a:pPr lvl="1" algn="just"/>
            <a:r>
              <a:rPr lang="en-US" dirty="0" smtClean="0"/>
              <a:t>4 pieces per player, 3 types of pieces.</a:t>
            </a:r>
          </a:p>
          <a:p>
            <a:pPr lvl="1" algn="just"/>
            <a:r>
              <a:rPr lang="en-US" dirty="0" smtClean="0"/>
              <a:t>3 tile states: neutral, owned or owned by rival.</a:t>
            </a:r>
          </a:p>
          <a:p>
            <a:pPr algn="just"/>
            <a:r>
              <a:rPr lang="en-US" dirty="0" smtClean="0"/>
              <a:t>Goal: Make a specific piece reach the other side.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Rules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8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828800"/>
            <a:ext cx="1803948" cy="1803948"/>
          </a:xfrm>
          <a:prstGeom prst="rect">
            <a:avLst/>
          </a:prstGeom>
          <a:noFill/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1828888" cy="1828888"/>
          </a:xfrm>
          <a:prstGeom prst="rect">
            <a:avLst/>
          </a:prstGeom>
          <a:noFill/>
        </p:spPr>
      </p:pic>
      <p:pic>
        <p:nvPicPr>
          <p:cNvPr id="307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1828888" cy="1828888"/>
          </a:xfrm>
          <a:prstGeom prst="rect">
            <a:avLst/>
          </a:prstGeom>
          <a:noFill/>
        </p:spPr>
      </p:pic>
      <p:pic>
        <p:nvPicPr>
          <p:cNvPr id="3075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572000"/>
            <a:ext cx="1828888" cy="1828888"/>
          </a:xfrm>
          <a:prstGeom prst="rect">
            <a:avLst/>
          </a:prstGeom>
          <a:noFill/>
        </p:spPr>
      </p:pic>
      <p:pic>
        <p:nvPicPr>
          <p:cNvPr id="307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572000"/>
            <a:ext cx="1828888" cy="1828888"/>
          </a:xfrm>
          <a:prstGeom prst="rect">
            <a:avLst/>
          </a:prstGeom>
          <a:noFill/>
        </p:spPr>
      </p:pic>
      <p:pic>
        <p:nvPicPr>
          <p:cNvPr id="307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572000"/>
            <a:ext cx="1828888" cy="1828888"/>
          </a:xfrm>
          <a:prstGeom prst="rect">
            <a:avLst/>
          </a:prstGeom>
          <a:noFill/>
        </p:spPr>
      </p:pic>
      <p:sp>
        <p:nvSpPr>
          <p:cNvPr id="3077" name="AutoShape 5"/>
          <p:cNvSpPr>
            <a:spLocks noChangeAspect="1" noChangeArrowheads="1"/>
          </p:cNvSpPr>
          <p:nvPr/>
        </p:nvSpPr>
        <p:spPr bwMode="auto">
          <a:xfrm>
            <a:off x="1143000" y="3886200"/>
            <a:ext cx="615158" cy="476250"/>
          </a:xfrm>
          <a:prstGeom prst="downArrow">
            <a:avLst>
              <a:gd name="adj1" fmla="val 62889"/>
              <a:gd name="adj2" fmla="val 50167"/>
            </a:avLst>
          </a:prstGeom>
          <a:solidFill>
            <a:srgbClr val="E36C0A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5"/>
          <p:cNvSpPr>
            <a:spLocks noChangeAspect="1" noChangeArrowheads="1"/>
          </p:cNvSpPr>
          <p:nvPr/>
        </p:nvSpPr>
        <p:spPr bwMode="auto">
          <a:xfrm>
            <a:off x="4114800" y="3886200"/>
            <a:ext cx="615158" cy="476250"/>
          </a:xfrm>
          <a:prstGeom prst="downArrow">
            <a:avLst>
              <a:gd name="adj1" fmla="val 62889"/>
              <a:gd name="adj2" fmla="val 50167"/>
            </a:avLst>
          </a:prstGeom>
          <a:solidFill>
            <a:srgbClr val="E36C0A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"/>
          <p:cNvSpPr>
            <a:spLocks noChangeAspect="1" noChangeArrowheads="1"/>
          </p:cNvSpPr>
          <p:nvPr/>
        </p:nvSpPr>
        <p:spPr bwMode="auto">
          <a:xfrm>
            <a:off x="7086600" y="3886200"/>
            <a:ext cx="615158" cy="476250"/>
          </a:xfrm>
          <a:prstGeom prst="downArrow">
            <a:avLst>
              <a:gd name="adj1" fmla="val 62889"/>
              <a:gd name="adj2" fmla="val 50167"/>
            </a:avLst>
          </a:prstGeom>
          <a:solidFill>
            <a:srgbClr val="E36C0A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Rules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5064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1828888" cy="1828888"/>
          </a:xfrm>
          <a:prstGeom prst="rect">
            <a:avLst/>
          </a:prstGeom>
          <a:noFill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572000"/>
            <a:ext cx="1828888" cy="1828888"/>
          </a:xfrm>
          <a:prstGeom prst="rect">
            <a:avLst/>
          </a:prstGeom>
          <a:noFill/>
        </p:spPr>
      </p:pic>
      <p:pic>
        <p:nvPicPr>
          <p:cNvPr id="45060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572000"/>
            <a:ext cx="1828888" cy="1828888"/>
          </a:xfrm>
          <a:prstGeom prst="rect">
            <a:avLst/>
          </a:prstGeom>
          <a:noFill/>
        </p:spPr>
      </p:pic>
      <p:pic>
        <p:nvPicPr>
          <p:cNvPr id="45059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572000"/>
            <a:ext cx="1828888" cy="1828888"/>
          </a:xfrm>
          <a:prstGeom prst="rect">
            <a:avLst/>
          </a:prstGeom>
          <a:noFill/>
        </p:spPr>
      </p:pic>
      <p:pic>
        <p:nvPicPr>
          <p:cNvPr id="45058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828800"/>
            <a:ext cx="1828888" cy="1828888"/>
          </a:xfrm>
          <a:prstGeom prst="rect">
            <a:avLst/>
          </a:prstGeom>
          <a:noFill/>
        </p:spPr>
      </p:pic>
      <p:pic>
        <p:nvPicPr>
          <p:cNvPr id="45057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828800"/>
            <a:ext cx="1828888" cy="1828888"/>
          </a:xfrm>
          <a:prstGeom prst="rect">
            <a:avLst/>
          </a:prstGeom>
          <a:noFill/>
        </p:spPr>
      </p:pic>
      <p:sp>
        <p:nvSpPr>
          <p:cNvPr id="24" name="AutoShape 5"/>
          <p:cNvSpPr>
            <a:spLocks noChangeAspect="1" noChangeArrowheads="1"/>
          </p:cNvSpPr>
          <p:nvPr/>
        </p:nvSpPr>
        <p:spPr bwMode="auto">
          <a:xfrm>
            <a:off x="1143000" y="3886200"/>
            <a:ext cx="615158" cy="476250"/>
          </a:xfrm>
          <a:prstGeom prst="downArrow">
            <a:avLst>
              <a:gd name="adj1" fmla="val 62889"/>
              <a:gd name="adj2" fmla="val 50167"/>
            </a:avLst>
          </a:prstGeom>
          <a:solidFill>
            <a:srgbClr val="E36C0A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5"/>
          <p:cNvSpPr>
            <a:spLocks noChangeAspect="1" noChangeArrowheads="1"/>
          </p:cNvSpPr>
          <p:nvPr/>
        </p:nvSpPr>
        <p:spPr bwMode="auto">
          <a:xfrm>
            <a:off x="4114800" y="3886200"/>
            <a:ext cx="615158" cy="476250"/>
          </a:xfrm>
          <a:prstGeom prst="downArrow">
            <a:avLst>
              <a:gd name="adj1" fmla="val 62889"/>
              <a:gd name="adj2" fmla="val 50167"/>
            </a:avLst>
          </a:prstGeom>
          <a:solidFill>
            <a:srgbClr val="E36C0A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5"/>
          <p:cNvSpPr>
            <a:spLocks noChangeAspect="1" noChangeArrowheads="1"/>
          </p:cNvSpPr>
          <p:nvPr/>
        </p:nvSpPr>
        <p:spPr bwMode="auto">
          <a:xfrm>
            <a:off x="7086600" y="3886200"/>
            <a:ext cx="615158" cy="476250"/>
          </a:xfrm>
          <a:prstGeom prst="downArrow">
            <a:avLst>
              <a:gd name="adj1" fmla="val 62889"/>
              <a:gd name="adj2" fmla="val 50167"/>
            </a:avLst>
          </a:prstGeom>
          <a:solidFill>
            <a:srgbClr val="E36C0A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“Game Playing: The Next Moves”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“Evolutionary Game Design”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“AI for Dynamic Difficulty Adjustment in Games”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game rules</a:t>
            </a:r>
          </a:p>
          <a:p>
            <a:r>
              <a:rPr lang="en-US" b="1" dirty="0" smtClean="0"/>
              <a:t>Implementation: program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Implemented in:</a:t>
            </a:r>
          </a:p>
          <a:p>
            <a:pPr lvl="1" algn="just"/>
            <a:r>
              <a:rPr lang="en-US" dirty="0" smtClean="0"/>
              <a:t>Adobe Flash CS5.</a:t>
            </a:r>
          </a:p>
          <a:p>
            <a:pPr lvl="1" algn="just"/>
            <a:r>
              <a:rPr lang="en-US" dirty="0" err="1" smtClean="0"/>
              <a:t>ActionScript</a:t>
            </a:r>
            <a:r>
              <a:rPr lang="en-US" dirty="0" smtClean="0"/>
              <a:t> 3.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Rapid prototyping.</a:t>
            </a:r>
          </a:p>
          <a:p>
            <a:pPr lvl="1"/>
            <a:r>
              <a:rPr lang="en-US" dirty="0" smtClean="0"/>
              <a:t>Easy integration of multimedia elements.</a:t>
            </a:r>
          </a:p>
          <a:p>
            <a:pPr lvl="1"/>
            <a:r>
              <a:rPr lang="en-US" dirty="0" smtClean="0"/>
              <a:t>Platform independent.</a:t>
            </a:r>
          </a:p>
          <a:p>
            <a:pPr lvl="1"/>
            <a:r>
              <a:rPr lang="en-US" dirty="0" smtClean="0"/>
              <a:t>Playable online.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AI approaches:</a:t>
            </a:r>
          </a:p>
          <a:p>
            <a:pPr lvl="1" algn="just"/>
            <a:r>
              <a:rPr lang="en-US" dirty="0" smtClean="0"/>
              <a:t>General Game Playing (GGP</a:t>
            </a:r>
            <a:r>
              <a:rPr lang="en-US" dirty="0" smtClean="0"/>
              <a:t>).</a:t>
            </a:r>
          </a:p>
          <a:p>
            <a:pPr lvl="1" algn="just"/>
            <a:r>
              <a:rPr lang="en-US" dirty="0" err="1" smtClean="0"/>
              <a:t>Minimaxing</a:t>
            </a:r>
            <a:r>
              <a:rPr lang="en-US" dirty="0" smtClean="0"/>
              <a:t> game tree.</a:t>
            </a:r>
          </a:p>
          <a:p>
            <a:pPr algn="just"/>
            <a:r>
              <a:rPr lang="en-US" dirty="0" smtClean="0"/>
              <a:t>Tree </a:t>
            </a:r>
            <a:r>
              <a:rPr lang="en-US" dirty="0" smtClean="0"/>
              <a:t>searching:</a:t>
            </a:r>
          </a:p>
          <a:p>
            <a:pPr lvl="1" algn="just"/>
            <a:r>
              <a:rPr lang="en-US" dirty="0" smtClean="0"/>
              <a:t>Alpha-beta algorithm (</a:t>
            </a:r>
            <a:r>
              <a:rPr lang="en-US" dirty="0" err="1" smtClean="0"/>
              <a:t>negamax</a:t>
            </a:r>
            <a:r>
              <a:rPr lang="en-US" dirty="0" smtClean="0"/>
              <a:t> </a:t>
            </a:r>
            <a:r>
              <a:rPr lang="en-US" dirty="0" smtClean="0"/>
              <a:t>framework, </a:t>
            </a:r>
            <a:r>
              <a:rPr lang="en-US" dirty="0" smtClean="0"/>
              <a:t>fail-soft </a:t>
            </a:r>
            <a:r>
              <a:rPr lang="en-US" dirty="0" smtClean="0"/>
              <a:t>approach).</a:t>
            </a:r>
          </a:p>
          <a:p>
            <a:pPr lvl="1" algn="just"/>
            <a:r>
              <a:rPr lang="en-US" dirty="0" smtClean="0"/>
              <a:t>Two functions; one for root.</a:t>
            </a:r>
          </a:p>
          <a:p>
            <a:pPr algn="just"/>
            <a:r>
              <a:rPr lang="en-US" dirty="0" smtClean="0"/>
              <a:t>Static evaluator: considers amount of tiles and proximity of king.</a:t>
            </a:r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Programs can now beat competent players, grandmasters or even solve games.</a:t>
            </a:r>
          </a:p>
          <a:p>
            <a:pPr algn="just"/>
            <a:r>
              <a:rPr lang="en-US" dirty="0" smtClean="0"/>
              <a:t>Some games are still elusive.</a:t>
            </a:r>
          </a:p>
          <a:p>
            <a:pPr algn="just"/>
            <a:r>
              <a:rPr lang="en-US" dirty="0" smtClean="0"/>
              <a:t>The field is looking for new challenges.</a:t>
            </a:r>
          </a:p>
          <a:p>
            <a:pPr algn="just"/>
            <a:r>
              <a:rPr lang="en-US" dirty="0" smtClean="0"/>
              <a:t>Personal goal: design a novel game and implement the AI.</a:t>
            </a: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Iterative deepening: start at depth 1 and increase while times allows.</a:t>
            </a:r>
          </a:p>
          <a:p>
            <a:pPr algn="just"/>
            <a:r>
              <a:rPr lang="en-US" dirty="0" smtClean="0"/>
              <a:t>Dynamic difficulty:</a:t>
            </a:r>
          </a:p>
          <a:p>
            <a:pPr lvl="1" algn="just"/>
            <a:r>
              <a:rPr lang="en-US" dirty="0" smtClean="0"/>
              <a:t>Limit amount of computation (depth searched).</a:t>
            </a:r>
          </a:p>
          <a:p>
            <a:pPr lvl="1" algn="just"/>
            <a:r>
              <a:rPr lang="en-US" dirty="0" smtClean="0"/>
              <a:t>Policy approach: calculate the probability of player winning, act accordingly.</a:t>
            </a:r>
          </a:p>
          <a:p>
            <a:pPr algn="just"/>
            <a:r>
              <a:rPr lang="en-US" dirty="0" smtClean="0"/>
              <a:t>Implemented policy:</a:t>
            </a:r>
          </a:p>
          <a:p>
            <a:pPr lvl="1" algn="just"/>
            <a:r>
              <a:rPr lang="en-US" dirty="0" smtClean="0"/>
              <a:t>Threshold value on when to help.</a:t>
            </a:r>
          </a:p>
          <a:p>
            <a:pPr lvl="1" algn="just"/>
            <a:r>
              <a:rPr lang="en-US" dirty="0" smtClean="0"/>
              <a:t>Counter value to not help too often.</a:t>
            </a:r>
          </a:p>
          <a:p>
            <a:pPr algn="just"/>
            <a:endParaRPr lang="en-US" dirty="0" smtClean="0"/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“Game Playing: The Next Moves”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“Evolutionary Game Design”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“AI for Dynamic Difficulty Adjustment in Games”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game rules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program</a:t>
            </a:r>
          </a:p>
          <a:p>
            <a:r>
              <a:rPr lang="en-US" b="1" dirty="0" smtClean="0"/>
              <a:t>Implementation: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results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Search results:</a:t>
            </a:r>
          </a:p>
          <a:p>
            <a:pPr lvl="1" algn="just"/>
            <a:r>
              <a:rPr lang="en-US" dirty="0" smtClean="0"/>
              <a:t>Game has a branching factor of 20-30.</a:t>
            </a:r>
          </a:p>
          <a:p>
            <a:pPr lvl="1" algn="just"/>
            <a:r>
              <a:rPr lang="en-US" dirty="0" smtClean="0"/>
              <a:t>Program search up to 4 plies.</a:t>
            </a:r>
          </a:p>
          <a:p>
            <a:pPr lvl="1" algn="just"/>
            <a:r>
              <a:rPr lang="en-US" dirty="0" smtClean="0"/>
              <a:t>Flash has a 15 s. execution limit.</a:t>
            </a:r>
          </a:p>
          <a:p>
            <a:pPr algn="just"/>
            <a:r>
              <a:rPr lang="en-US" dirty="0" smtClean="0"/>
              <a:t>Gameplay results:</a:t>
            </a:r>
          </a:p>
          <a:p>
            <a:pPr lvl="1" algn="just"/>
            <a:r>
              <a:rPr lang="en-US" dirty="0" smtClean="0"/>
              <a:t>Presented to half a dozen players.</a:t>
            </a:r>
          </a:p>
          <a:p>
            <a:pPr lvl="1" algn="just"/>
            <a:r>
              <a:rPr lang="en-US" dirty="0" smtClean="0"/>
              <a:t>Good concept.</a:t>
            </a:r>
          </a:p>
          <a:p>
            <a:pPr lvl="1" algn="just"/>
            <a:r>
              <a:rPr lang="en-US" dirty="0" smtClean="0"/>
              <a:t>Too easy to beat.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results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Actionscript</a:t>
            </a:r>
            <a:r>
              <a:rPr lang="en-US" dirty="0" smtClean="0"/>
              <a:t> limitations:</a:t>
            </a:r>
          </a:p>
          <a:p>
            <a:pPr lvl="1" algn="just"/>
            <a:r>
              <a:rPr lang="en-US" dirty="0" smtClean="0"/>
              <a:t>AS3 has speedups of 10x over AS2.</a:t>
            </a:r>
          </a:p>
          <a:p>
            <a:pPr lvl="1" algn="just"/>
            <a:r>
              <a:rPr lang="en-US" dirty="0" smtClean="0"/>
              <a:t>Is still 5-10 times lower than java; 100-500 than C.</a:t>
            </a:r>
          </a:p>
          <a:p>
            <a:pPr algn="just"/>
            <a:r>
              <a:rPr lang="en-US" dirty="0" smtClean="0"/>
              <a:t>Other people results:</a:t>
            </a:r>
          </a:p>
          <a:p>
            <a:pPr lvl="1" algn="just"/>
            <a:r>
              <a:rPr lang="en-US" dirty="0" err="1" smtClean="0"/>
              <a:t>flashCHESSIII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Alpha evaluated 1000 nodes per move. Final version +10000 (~4 plies).</a:t>
            </a:r>
          </a:p>
          <a:p>
            <a:pPr lvl="1" algn="just"/>
            <a:r>
              <a:rPr lang="en-US" dirty="0" smtClean="0"/>
              <a:t>The </a:t>
            </a:r>
            <a:r>
              <a:rPr lang="en-US" dirty="0" err="1" smtClean="0"/>
              <a:t>Elo</a:t>
            </a:r>
            <a:r>
              <a:rPr lang="en-US" dirty="0" smtClean="0"/>
              <a:t> rating of the engine at around </a:t>
            </a:r>
            <a:r>
              <a:rPr lang="en-US" dirty="0" smtClean="0"/>
              <a:t>1500-1800.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“Game Playing: The Next Moves”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“Evolutionary Game Design”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“AI for Dynamic Difficulty Adjustment in Games”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game rules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program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experimental results</a:t>
            </a:r>
          </a:p>
          <a:p>
            <a:r>
              <a:rPr lang="en-US" b="1" dirty="0" smtClean="0"/>
              <a:t>Conclusions and future work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Many open options of development of AI on board games.</a:t>
            </a:r>
          </a:p>
          <a:p>
            <a:pPr algn="just"/>
            <a:r>
              <a:rPr lang="en-US" dirty="0" smtClean="0"/>
              <a:t>Not </a:t>
            </a:r>
            <a:r>
              <a:rPr lang="en-US" dirty="0" smtClean="0"/>
              <a:t>possible to evaluate </a:t>
            </a:r>
            <a:r>
              <a:rPr lang="en-US" dirty="0" smtClean="0"/>
              <a:t>the implemented policy effectiveness.</a:t>
            </a:r>
          </a:p>
          <a:p>
            <a:pPr algn="just"/>
            <a:r>
              <a:rPr lang="en-US" dirty="0" smtClean="0"/>
              <a:t>Speed-up opportunities:</a:t>
            </a:r>
          </a:p>
          <a:p>
            <a:pPr lvl="1" algn="just"/>
            <a:r>
              <a:rPr lang="en-US" dirty="0" err="1" smtClean="0"/>
              <a:t>Refactor</a:t>
            </a:r>
            <a:r>
              <a:rPr lang="en-US" dirty="0" smtClean="0"/>
              <a:t> and decouple.</a:t>
            </a:r>
          </a:p>
          <a:p>
            <a:pPr lvl="1" algn="just"/>
            <a:r>
              <a:rPr lang="en-US" dirty="0" smtClean="0"/>
              <a:t>Profiler based optimizations.</a:t>
            </a:r>
          </a:p>
          <a:p>
            <a:pPr lvl="1" algn="just"/>
            <a:r>
              <a:rPr lang="en-US" dirty="0" smtClean="0"/>
              <a:t>Fine-tune evaluation function.</a:t>
            </a: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Speed-up opportunities (cont.):</a:t>
            </a:r>
          </a:p>
          <a:p>
            <a:pPr lvl="1" algn="just"/>
            <a:r>
              <a:rPr lang="en-US" dirty="0" smtClean="0"/>
              <a:t>Implement other common tree searching techniques:</a:t>
            </a:r>
          </a:p>
          <a:p>
            <a:pPr lvl="2" algn="just"/>
            <a:r>
              <a:rPr lang="en-US" dirty="0" smtClean="0"/>
              <a:t>Transposition tables.</a:t>
            </a:r>
          </a:p>
          <a:p>
            <a:pPr lvl="2" algn="just"/>
            <a:r>
              <a:rPr lang="en-US" dirty="0" smtClean="0"/>
              <a:t>Null move forward pruning.</a:t>
            </a:r>
          </a:p>
          <a:p>
            <a:pPr lvl="2" algn="just"/>
            <a:r>
              <a:rPr lang="en-US" dirty="0" smtClean="0"/>
              <a:t>MTD(f) </a:t>
            </a:r>
            <a:r>
              <a:rPr lang="en-US" dirty="0" smtClean="0"/>
              <a:t>search or </a:t>
            </a:r>
            <a:r>
              <a:rPr lang="en-US" dirty="0" err="1" smtClean="0"/>
              <a:t>negascout</a:t>
            </a:r>
            <a:r>
              <a:rPr lang="en-US" dirty="0" smtClean="0"/>
              <a:t>.</a:t>
            </a:r>
          </a:p>
          <a:p>
            <a:pPr lvl="2" algn="just"/>
            <a:r>
              <a:rPr lang="en-US" dirty="0" smtClean="0"/>
              <a:t>Opening </a:t>
            </a:r>
            <a:r>
              <a:rPr lang="en-US" dirty="0" smtClean="0"/>
              <a:t>and closing </a:t>
            </a:r>
            <a:r>
              <a:rPr lang="en-US" dirty="0" smtClean="0"/>
              <a:t>books.</a:t>
            </a: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Questions?</a:t>
            </a:r>
          </a:p>
          <a:p>
            <a:pPr algn="ctr">
              <a:buNone/>
            </a:pPr>
            <a:r>
              <a:rPr lang="en-US" dirty="0" smtClean="0"/>
              <a:t>(Thank you!)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Paper: “Game Playing: The Next Moves”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“Evolutionary Game Design”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Paper: “AI for Dynamic Difficulty Adjustment in Games”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game rules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program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Implementation: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 and future work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Game Playing: The Next Moves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By Susan L. Epstein, The City University of New York, 1999.</a:t>
            </a:r>
          </a:p>
          <a:p>
            <a:r>
              <a:rPr lang="en-US" dirty="0" smtClean="0"/>
              <a:t>Overview: </a:t>
            </a:r>
          </a:p>
          <a:p>
            <a:pPr lvl="1"/>
            <a:r>
              <a:rPr lang="en-US" dirty="0" smtClean="0"/>
              <a:t>Defines important concepts in game solving.</a:t>
            </a:r>
          </a:p>
          <a:p>
            <a:pPr lvl="1"/>
            <a:r>
              <a:rPr lang="en-US" dirty="0" smtClean="0"/>
              <a:t>Reviews the </a:t>
            </a:r>
            <a:r>
              <a:rPr lang="en-US" dirty="0" smtClean="0"/>
              <a:t>state of AI in board games at the time. </a:t>
            </a:r>
          </a:p>
          <a:p>
            <a:pPr lvl="1"/>
            <a:r>
              <a:rPr lang="en-US" dirty="0" smtClean="0"/>
              <a:t>Proposes three challenges.</a:t>
            </a:r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Game Playing: The Next Moves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Reasons to continue to do research:</a:t>
            </a:r>
          </a:p>
          <a:p>
            <a:pPr lvl="1"/>
            <a:r>
              <a:rPr lang="en-US" dirty="0" smtClean="0"/>
              <a:t>Humans have fascination towards games.</a:t>
            </a:r>
          </a:p>
          <a:p>
            <a:pPr lvl="1"/>
            <a:r>
              <a:rPr lang="en-US" dirty="0" smtClean="0"/>
              <a:t>Some games can provide insight on what current approaches lack.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a game?</a:t>
            </a:r>
          </a:p>
          <a:p>
            <a:pPr lvl="1"/>
            <a:r>
              <a:rPr lang="en-US" dirty="0" smtClean="0"/>
              <a:t>Multi-agent, noise-free, discrete space with a finite set of pieces and set of rules.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Game Playing: The Next Moves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Concepts:</a:t>
            </a:r>
          </a:p>
          <a:p>
            <a:pPr lvl="1"/>
            <a:r>
              <a:rPr lang="en-US" dirty="0" smtClean="0"/>
              <a:t>Position, goal, game tree, contest, optimal move, evaluation function (perfect, heuristic), </a:t>
            </a:r>
            <a:r>
              <a:rPr lang="en-US" dirty="0" err="1" smtClean="0"/>
              <a:t>minimax</a:t>
            </a:r>
            <a:r>
              <a:rPr lang="en-US" dirty="0" smtClean="0"/>
              <a:t> algorithm, reducing search, introducing knowledge.</a:t>
            </a:r>
          </a:p>
          <a:p>
            <a:r>
              <a:rPr lang="en-US" dirty="0" smtClean="0"/>
              <a:t>Games and strategies:</a:t>
            </a:r>
          </a:p>
          <a:p>
            <a:pPr lvl="1"/>
            <a:r>
              <a:rPr lang="en-US" dirty="0" smtClean="0"/>
              <a:t>Checkers (Chinook) and Chess (Deep Blue): brute force, enormous </a:t>
            </a:r>
            <a:r>
              <a:rPr lang="en-US" dirty="0" err="1" smtClean="0"/>
              <a:t>subtrees</a:t>
            </a:r>
            <a:r>
              <a:rPr lang="en-US" dirty="0" smtClean="0"/>
              <a:t>, extensive opening and closing books, evaluation functions carefully tuned.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Game Playing: The Next Moves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Games and strategies (cont.):</a:t>
            </a:r>
          </a:p>
          <a:p>
            <a:pPr lvl="1"/>
            <a:r>
              <a:rPr lang="en-US" dirty="0" smtClean="0"/>
              <a:t>Backgammon (</a:t>
            </a:r>
            <a:r>
              <a:rPr lang="en-US" dirty="0" err="1" smtClean="0"/>
              <a:t>Logistello</a:t>
            </a:r>
            <a:r>
              <a:rPr lang="en-US" dirty="0" smtClean="0"/>
              <a:t>), Othello (TD-gammon) and Scrabble (Maven): powerful evaluation functions, trained offline from millions of played games.</a:t>
            </a:r>
          </a:p>
          <a:p>
            <a:pPr lvl="1"/>
            <a:r>
              <a:rPr lang="en-US" dirty="0" smtClean="0"/>
              <a:t>Current targets:</a:t>
            </a:r>
          </a:p>
          <a:p>
            <a:pPr lvl="2"/>
            <a:r>
              <a:rPr lang="en-US" sz="2800" dirty="0" smtClean="0"/>
              <a:t>Bridge and Poker: imperfect information.</a:t>
            </a:r>
          </a:p>
          <a:p>
            <a:pPr lvl="2"/>
            <a:r>
              <a:rPr lang="en-US" sz="2800" dirty="0" err="1" smtClean="0"/>
              <a:t>Shogi</a:t>
            </a:r>
            <a:r>
              <a:rPr lang="en-US" sz="2800" dirty="0" smtClean="0"/>
              <a:t> and Go: branching factor is too big.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Game Playing: The Next Moves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Possible approaches:</a:t>
            </a:r>
          </a:p>
          <a:p>
            <a:pPr lvl="1"/>
            <a:r>
              <a:rPr lang="en-US" dirty="0" smtClean="0"/>
              <a:t>Spatial cognition: value features by visualizing. </a:t>
            </a:r>
          </a:p>
          <a:p>
            <a:pPr lvl="1"/>
            <a:r>
              <a:rPr lang="en-US" dirty="0" err="1" smtClean="0"/>
              <a:t>Satisfice</a:t>
            </a:r>
            <a:r>
              <a:rPr lang="en-US" dirty="0" smtClean="0"/>
              <a:t>: good enough decisions, reason from incomplete or inconsistent information, learn from mistakes.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Model a contestant .</a:t>
            </a:r>
          </a:p>
          <a:p>
            <a:pPr lvl="1"/>
            <a:r>
              <a:rPr lang="en-US" dirty="0" smtClean="0"/>
              <a:t>Annotate a contest.</a:t>
            </a:r>
          </a:p>
          <a:p>
            <a:pPr lvl="1"/>
            <a:r>
              <a:rPr lang="en-US" dirty="0" smtClean="0"/>
              <a:t>Expert </a:t>
            </a:r>
            <a:r>
              <a:rPr lang="en-US" dirty="0" smtClean="0"/>
              <a:t>program teaching </a:t>
            </a:r>
            <a:r>
              <a:rPr lang="en-US" dirty="0" smtClean="0"/>
              <a:t>its skill.</a:t>
            </a:r>
          </a:p>
          <a:p>
            <a:endParaRPr lang="en-US" dirty="0" smtClean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0B96-EE3E-4AC0-95C6-FBB2E51531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1501</Words>
  <Application>Microsoft Office PowerPoint</Application>
  <PresentationFormat>On-screen Show (4:3)</PresentationFormat>
  <Paragraphs>304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Dynamic Difficulty Adjustment for a Novel Board Game</vt:lpstr>
      <vt:lpstr>Outline</vt:lpstr>
      <vt:lpstr>Introduction</vt:lpstr>
      <vt:lpstr>Outline</vt:lpstr>
      <vt:lpstr>Game Playing: The Next Moves</vt:lpstr>
      <vt:lpstr>Game Playing: The Next Moves</vt:lpstr>
      <vt:lpstr>Game Playing: The Next Moves</vt:lpstr>
      <vt:lpstr>Game Playing: The Next Moves</vt:lpstr>
      <vt:lpstr>Game Playing: The Next Moves</vt:lpstr>
      <vt:lpstr>Outline</vt:lpstr>
      <vt:lpstr>Evolutionary Game Design</vt:lpstr>
      <vt:lpstr>Evolutionary Game Design</vt:lpstr>
      <vt:lpstr>Evolutionary Game Design</vt:lpstr>
      <vt:lpstr>Evolutionary Game Design</vt:lpstr>
      <vt:lpstr>Evolutionary Game Design</vt:lpstr>
      <vt:lpstr>Evolutionary Game Design</vt:lpstr>
      <vt:lpstr>Evolutionary Game Design</vt:lpstr>
      <vt:lpstr>Outline</vt:lpstr>
      <vt:lpstr>AI for Dynamic Difficulty Adjustment in Games</vt:lpstr>
      <vt:lpstr>AI for Dynamic Difficulty Adjustment in Games</vt:lpstr>
      <vt:lpstr>AI for Dynamic Difficulty Adjustment in Games</vt:lpstr>
      <vt:lpstr>AI for Dynamic Difficulty Adjustment in Games</vt:lpstr>
      <vt:lpstr>Outline</vt:lpstr>
      <vt:lpstr>Game Rules</vt:lpstr>
      <vt:lpstr>Game Rules</vt:lpstr>
      <vt:lpstr>Game Rules</vt:lpstr>
      <vt:lpstr>Outline</vt:lpstr>
      <vt:lpstr>Program</vt:lpstr>
      <vt:lpstr>Program</vt:lpstr>
      <vt:lpstr>Program</vt:lpstr>
      <vt:lpstr>Outline</vt:lpstr>
      <vt:lpstr>Experimental results</vt:lpstr>
      <vt:lpstr>Experimental results</vt:lpstr>
      <vt:lpstr>Outline</vt:lpstr>
      <vt:lpstr>Conclusions</vt:lpstr>
      <vt:lpstr>Conclusions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Pier</dc:creator>
  <cp:lastModifiedBy>Pier Guillen</cp:lastModifiedBy>
  <cp:revision>297</cp:revision>
  <dcterms:created xsi:type="dcterms:W3CDTF">2010-04-28T04:56:51Z</dcterms:created>
  <dcterms:modified xsi:type="dcterms:W3CDTF">2010-12-07T20:25:43Z</dcterms:modified>
</cp:coreProperties>
</file>