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6" r:id="rId2"/>
    <p:sldId id="313" r:id="rId3"/>
    <p:sldId id="314" r:id="rId4"/>
    <p:sldId id="315" r:id="rId5"/>
    <p:sldId id="316" r:id="rId6"/>
    <p:sldId id="317" r:id="rId7"/>
    <p:sldId id="318" r:id="rId8"/>
    <p:sldId id="319" r:id="rId9"/>
    <p:sldId id="320" r:id="rId10"/>
    <p:sldId id="301" r:id="rId11"/>
    <p:sldId id="302" r:id="rId12"/>
    <p:sldId id="303" r:id="rId13"/>
    <p:sldId id="304" r:id="rId14"/>
    <p:sldId id="305" r:id="rId15"/>
    <p:sldId id="306" r:id="rId16"/>
    <p:sldId id="307" r:id="rId17"/>
    <p:sldId id="308" r:id="rId18"/>
    <p:sldId id="309" r:id="rId19"/>
    <p:sldId id="310" r:id="rId20"/>
    <p:sldId id="311" r:id="rId21"/>
    <p:sldId id="265" r:id="rId22"/>
    <p:sldId id="267" r:id="rId23"/>
    <p:sldId id="287" r:id="rId24"/>
    <p:sldId id="288" r:id="rId25"/>
    <p:sldId id="289" r:id="rId26"/>
    <p:sldId id="298" r:id="rId27"/>
    <p:sldId id="299" r:id="rId28"/>
    <p:sldId id="300" r:id="rId29"/>
    <p:sldId id="268" r:id="rId30"/>
    <p:sldId id="269" r:id="rId31"/>
    <p:sldId id="290" r:id="rId32"/>
    <p:sldId id="291" r:id="rId33"/>
    <p:sldId id="295" r:id="rId34"/>
    <p:sldId id="296" r:id="rId35"/>
    <p:sldId id="292" r:id="rId36"/>
    <p:sldId id="293" r:id="rId37"/>
    <p:sldId id="294" r:id="rId38"/>
    <p:sldId id="297" r:id="rId39"/>
    <p:sldId id="270" r:id="rId40"/>
    <p:sldId id="271" r:id="rId41"/>
    <p:sldId id="272" r:id="rId42"/>
    <p:sldId id="273" r:id="rId43"/>
    <p:sldId id="266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904" y="-10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7" Type="http://schemas.openxmlformats.org/officeDocument/2006/relationships/image" Target="../media/image53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Relationship Id="rId6" Type="http://schemas.openxmlformats.org/officeDocument/2006/relationships/image" Target="../media/image52.wmf"/><Relationship Id="rId5" Type="http://schemas.openxmlformats.org/officeDocument/2006/relationships/image" Target="../media/image51.wmf"/><Relationship Id="rId4" Type="http://schemas.openxmlformats.org/officeDocument/2006/relationships/image" Target="../media/image50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image" Target="../media/image54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image" Target="../media/image56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image" Target="../media/image61.wmf"/><Relationship Id="rId1" Type="http://schemas.openxmlformats.org/officeDocument/2006/relationships/image" Target="../media/image6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18F86B-18BF-40D8-A4B8-B34D909AAB33}" type="datetimeFigureOut">
              <a:rPr lang="en-US" smtClean="0"/>
              <a:pPr/>
              <a:t>4/29/2010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B4B146-56EB-4E3B-AAA8-781BC35A044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3D97E7-8FCB-403C-8796-A2CA8C730E82}" type="datetimeFigureOut">
              <a:rPr lang="en-US" smtClean="0"/>
              <a:pPr/>
              <a:t>4/29/2010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46109B-6E06-431D-AF62-74A06E947D7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AD200-0ECB-4B2D-8238-E916F3CFDFF0}" type="datetime1">
              <a:rPr lang="en-US" smtClean="0"/>
              <a:pPr/>
              <a:t>4/29/2010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80B96-EE3E-4AC0-95C6-FBB2E51531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A0B1A-DE4C-46D8-8768-65803C9008C0}" type="datetime1">
              <a:rPr lang="en-US" smtClean="0"/>
              <a:pPr/>
              <a:t>4/29/2010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80B96-EE3E-4AC0-95C6-FBB2E51531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BBE7F-D07E-4E2A-8368-9038A2EA7286}" type="datetime1">
              <a:rPr lang="en-US" smtClean="0"/>
              <a:pPr/>
              <a:t>4/29/2010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80B96-EE3E-4AC0-95C6-FBB2E51531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FEFE8-236D-4971-BF39-B1E3CD8FC7A9}" type="datetime1">
              <a:rPr lang="en-US" smtClean="0"/>
              <a:pPr/>
              <a:t>4/29/2010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80B96-EE3E-4AC0-95C6-FBB2E51531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89420-F77E-4431-84A9-2689FD1ADA8E}" type="datetime1">
              <a:rPr lang="en-US" smtClean="0"/>
              <a:pPr/>
              <a:t>4/29/2010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80B96-EE3E-4AC0-95C6-FBB2E51531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B8975-816E-4D2A-84E8-A49297C92315}" type="datetime1">
              <a:rPr lang="en-US" smtClean="0"/>
              <a:pPr/>
              <a:t>4/29/2010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80B96-EE3E-4AC0-95C6-FBB2E51531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6B4C6-FC19-4015-A250-862977AFACCE}" type="datetime1">
              <a:rPr lang="en-US" smtClean="0"/>
              <a:pPr/>
              <a:t>4/29/2010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80B96-EE3E-4AC0-95C6-FBB2E51531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84E9A-605C-463D-AFE6-97A451EFC704}" type="datetime1">
              <a:rPr lang="en-US" smtClean="0"/>
              <a:pPr/>
              <a:t>4/29/2010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80B96-EE3E-4AC0-95C6-FBB2E51531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428C7-AFB4-4496-BB41-C4D0CE82A176}" type="datetime1">
              <a:rPr lang="en-US" smtClean="0"/>
              <a:pPr/>
              <a:t>4/29/2010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80B96-EE3E-4AC0-95C6-FBB2E51531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4D4B2-DC7D-4309-BA0E-A11F34E15ACF}" type="datetime1">
              <a:rPr lang="en-US" smtClean="0"/>
              <a:pPr/>
              <a:t>4/29/2010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80B96-EE3E-4AC0-95C6-FBB2E51531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640F3-EC7F-4FDB-8F4E-9EE5A1A3C2FE}" type="datetime1">
              <a:rPr lang="en-US" smtClean="0"/>
              <a:pPr/>
              <a:t>4/29/2010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80B96-EE3E-4AC0-95C6-FBB2E51531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518E0B-4216-4584-9BD8-7EE08CFB2D09}" type="datetime1">
              <a:rPr lang="en-US" smtClean="0"/>
              <a:pPr/>
              <a:t>4/29/2010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fld id="{9E980B96-EE3E-4AC0-95C6-FBB2E515315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oleObject" Target="../embeddings/oleObject6.bin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7.png"/><Relationship Id="rId5" Type="http://schemas.openxmlformats.org/officeDocument/2006/relationships/oleObject" Target="../embeddings/oleObject8.bin"/><Relationship Id="rId4" Type="http://schemas.openxmlformats.org/officeDocument/2006/relationships/oleObject" Target="../embeddings/oleObject7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4.bin"/><Relationship Id="rId5" Type="http://schemas.openxmlformats.org/officeDocument/2006/relationships/oleObject" Target="../embeddings/oleObject13.bin"/><Relationship Id="rId10" Type="http://schemas.openxmlformats.org/officeDocument/2006/relationships/oleObject" Target="../embeddings/oleObject18.bin"/><Relationship Id="rId4" Type="http://schemas.openxmlformats.org/officeDocument/2006/relationships/oleObject" Target="../embeddings/oleObject12.bin"/><Relationship Id="rId9" Type="http://schemas.openxmlformats.org/officeDocument/2006/relationships/oleObject" Target="../embeddings/oleObject17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20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7.png"/><Relationship Id="rId5" Type="http://schemas.openxmlformats.org/officeDocument/2006/relationships/oleObject" Target="../embeddings/oleObject23.bin"/><Relationship Id="rId4" Type="http://schemas.openxmlformats.org/officeDocument/2006/relationships/oleObject" Target="../embeddings/oleObject22.bin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oleObject" Target="../embeddings/oleObject26.bin"/><Relationship Id="rId4" Type="http://schemas.openxmlformats.org/officeDocument/2006/relationships/oleObject" Target="../embeddings/oleObject25.bin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oleObject" Target="../embeddings/oleObject5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762000"/>
            <a:ext cx="9144000" cy="1470025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</a:rPr>
              <a:t>Passive Thin Object Reconstruction from </a:t>
            </a:r>
            <a:r>
              <a:rPr lang="en-US" sz="4800" b="1" dirty="0" err="1" smtClean="0">
                <a:solidFill>
                  <a:schemeClr val="tx1"/>
                </a:solidFill>
              </a:rPr>
              <a:t>Uncalibrated</a:t>
            </a:r>
            <a:r>
              <a:rPr lang="en-US" sz="4800" b="1" dirty="0" smtClean="0">
                <a:solidFill>
                  <a:schemeClr val="tx1"/>
                </a:solidFill>
              </a:rPr>
              <a:t> Cameras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2590800"/>
            <a:ext cx="6400800" cy="990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Erick Martin del Campo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Pier Guillen</a:t>
            </a:r>
          </a:p>
          <a:p>
            <a:endParaRPr lang="en-US" dirty="0" smtClean="0">
              <a:solidFill>
                <a:schemeClr val="tx2"/>
              </a:solidFill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581400" y="5162490"/>
            <a:ext cx="563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CS 635 - Capturing and Rendering Real-World Scenes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57600" y="5867400"/>
            <a:ext cx="556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April 29</a:t>
            </a:r>
            <a:r>
              <a:rPr lang="en-US" sz="2000" baseline="30000" dirty="0" smtClean="0">
                <a:solidFill>
                  <a:schemeClr val="bg1"/>
                </a:solidFill>
              </a:rPr>
              <a:t>th</a:t>
            </a:r>
            <a:r>
              <a:rPr lang="en-US" sz="2000" dirty="0" smtClean="0">
                <a:solidFill>
                  <a:schemeClr val="bg1"/>
                </a:solidFill>
              </a:rPr>
              <a:t>, 2010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Outline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Introduction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Related work</a:t>
            </a:r>
          </a:p>
          <a:p>
            <a:r>
              <a:rPr lang="en-US" b="1" dirty="0" smtClean="0"/>
              <a:t>Feature detection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Feature correspondence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Structure reconstruction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Results and demo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Conclusions and future work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80B96-EE3E-4AC0-95C6-FBB2E515315D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2" cstate="print">
            <a:lum bright="15000" contrast="30000"/>
          </a:blip>
          <a:srcRect/>
          <a:stretch>
            <a:fillRect/>
          </a:stretch>
        </p:blipFill>
        <p:spPr bwMode="auto">
          <a:xfrm rot="16200000">
            <a:off x="2275503" y="3972899"/>
            <a:ext cx="3112948" cy="2329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Feature detection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80B96-EE3E-4AC0-95C6-FBB2E515315D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04800" y="1828800"/>
            <a:ext cx="8229600" cy="4325112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dirty="0" smtClean="0"/>
              <a:t>The main idea is to get a </a:t>
            </a:r>
            <a:r>
              <a:rPr lang="en-US" b="1" dirty="0" smtClean="0"/>
              <a:t>two dimensional graph </a:t>
            </a:r>
            <a:r>
              <a:rPr lang="en-US" dirty="0" smtClean="0"/>
              <a:t>representation of the structure, in which every node of the graph is a joint and its vertices the thin parts.</a:t>
            </a:r>
            <a:endParaRPr 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244458" y="3893496"/>
            <a:ext cx="3150883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ight Arrow 7"/>
          <p:cNvSpPr/>
          <p:nvPr/>
        </p:nvSpPr>
        <p:spPr>
          <a:xfrm>
            <a:off x="4419600" y="4953000"/>
            <a:ext cx="16002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Feature detection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80B96-EE3E-4AC0-95C6-FBB2E515315D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2400" y="3200400"/>
            <a:ext cx="5029200" cy="1865376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dirty="0" smtClean="0"/>
              <a:t>	First, use [Canny, 1986] method to detect the edges of the figure.</a:t>
            </a:r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lum bright="69000" contrast="81000"/>
          </a:blip>
          <a:srcRect/>
          <a:stretch>
            <a:fillRect/>
          </a:stretch>
        </p:blipFill>
        <p:spPr bwMode="auto">
          <a:xfrm rot="16200000">
            <a:off x="4904291" y="2313491"/>
            <a:ext cx="4669417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Feature detection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80B96-EE3E-4AC0-95C6-FBB2E515315D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0" y="3048000"/>
            <a:ext cx="5181600" cy="28194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dirty="0" smtClean="0"/>
              <a:t>	Then, use [Yuen 1990] circles detection algorithm, taking advantage of the rounded symmetry of the joints.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lum bright="15000" contrast="30000"/>
          </a:blip>
          <a:srcRect/>
          <a:stretch>
            <a:fillRect/>
          </a:stretch>
        </p:blipFill>
        <p:spPr bwMode="auto">
          <a:xfrm rot="16200000">
            <a:off x="4827896" y="2334904"/>
            <a:ext cx="4648200" cy="3483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Feature detection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80B96-EE3E-4AC0-95C6-FBB2E515315D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76199" y="1923288"/>
            <a:ext cx="5029200" cy="4325112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Then, apply probabilistic Hough transform as described in [</a:t>
            </a:r>
            <a:r>
              <a:rPr lang="en-US" dirty="0" err="1" smtClean="0"/>
              <a:t>Matas</a:t>
            </a:r>
            <a:r>
              <a:rPr lang="en-US" dirty="0" smtClean="0"/>
              <a:t>, 00]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Now, we have </a:t>
            </a:r>
            <a:r>
              <a:rPr lang="en-US" b="1" dirty="0" smtClean="0"/>
              <a:t>infinite lines </a:t>
            </a:r>
            <a:r>
              <a:rPr lang="en-US" dirty="0" smtClean="0"/>
              <a:t>represented by its       and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This way, we can determine the </a:t>
            </a:r>
            <a:r>
              <a:rPr lang="en-US" b="1" dirty="0" smtClean="0"/>
              <a:t>intersection</a:t>
            </a:r>
            <a:r>
              <a:rPr lang="en-US" dirty="0" smtClean="0"/>
              <a:t> of the lines with: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838200" y="3124200"/>
          <a:ext cx="381000" cy="387350"/>
        </p:xfrm>
        <a:graphic>
          <a:graphicData uri="http://schemas.openxmlformats.org/presentationml/2006/ole">
            <p:oleObj spid="_x0000_s62466" name="Equation" r:id="rId3" imgW="152280" imgH="164880" progId="Equation.3">
              <p:embed/>
            </p:oleObj>
          </a:graphicData>
        </a:graphic>
      </p:graphicFrame>
      <p:graphicFrame>
        <p:nvGraphicFramePr>
          <p:cNvPr id="11" name="Object 4"/>
          <p:cNvGraphicFramePr>
            <a:graphicFrameLocks noChangeAspect="1"/>
          </p:cNvGraphicFramePr>
          <p:nvPr/>
        </p:nvGraphicFramePr>
        <p:xfrm>
          <a:off x="1676400" y="3101975"/>
          <a:ext cx="317500" cy="403225"/>
        </p:xfrm>
        <a:graphic>
          <a:graphicData uri="http://schemas.openxmlformats.org/presentationml/2006/ole">
            <p:oleObj spid="_x0000_s62467" name="Equation" r:id="rId4" imgW="126720" imgH="177480" progId="Equation.3">
              <p:embed/>
            </p:oleObj>
          </a:graphicData>
        </a:graphic>
      </p:graphicFrame>
      <p:graphicFrame>
        <p:nvGraphicFramePr>
          <p:cNvPr id="12" name="Object 5"/>
          <p:cNvGraphicFramePr>
            <a:graphicFrameLocks noChangeAspect="1"/>
          </p:cNvGraphicFramePr>
          <p:nvPr/>
        </p:nvGraphicFramePr>
        <p:xfrm>
          <a:off x="152400" y="4495800"/>
          <a:ext cx="4153171" cy="1514475"/>
        </p:xfrm>
        <a:graphic>
          <a:graphicData uri="http://schemas.openxmlformats.org/presentationml/2006/ole">
            <p:oleObj spid="_x0000_s62468" name="Equation" r:id="rId5" imgW="2209680" imgH="888840" progId="Equation.3">
              <p:embed/>
            </p:oleObj>
          </a:graphicData>
        </a:graphic>
      </p:graphicFrame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6" cstate="print">
            <a:lum bright="15000" contrast="30000"/>
          </a:blip>
          <a:srcRect/>
          <a:stretch>
            <a:fillRect/>
          </a:stretch>
        </p:blipFill>
        <p:spPr bwMode="auto">
          <a:xfrm rot="16200000">
            <a:off x="4780837" y="2000963"/>
            <a:ext cx="2590800" cy="1941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7" cstate="print">
            <a:lum bright="15000" contrast="30000"/>
          </a:blip>
          <a:srcRect/>
          <a:stretch>
            <a:fillRect/>
          </a:stretch>
        </p:blipFill>
        <p:spPr bwMode="auto">
          <a:xfrm rot="16200000">
            <a:off x="6758445" y="2995155"/>
            <a:ext cx="263751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8" cstate="print">
            <a:lum bright="15000" contrast="30000"/>
          </a:blip>
          <a:srcRect/>
          <a:stretch>
            <a:fillRect/>
          </a:stretch>
        </p:blipFill>
        <p:spPr bwMode="auto">
          <a:xfrm rot="16200000">
            <a:off x="4780839" y="4591763"/>
            <a:ext cx="2590797" cy="1941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Right Arrow 17"/>
          <p:cNvSpPr/>
          <p:nvPr/>
        </p:nvSpPr>
        <p:spPr>
          <a:xfrm rot="1618114">
            <a:off x="6884977" y="3520241"/>
            <a:ext cx="457200" cy="2286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 rot="9166877">
            <a:off x="6956948" y="4157871"/>
            <a:ext cx="533400" cy="2286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Feature detection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80B96-EE3E-4AC0-95C6-FBB2E515315D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228600" y="1792224"/>
            <a:ext cx="5029200" cy="4325112"/>
          </a:xfrm>
        </p:spPr>
        <p:txBody>
          <a:bodyPr>
            <a:normAutofit fontScale="55000" lnSpcReduction="20000"/>
          </a:bodyPr>
          <a:lstStyle/>
          <a:p>
            <a:r>
              <a:rPr lang="en-US" sz="5000" dirty="0" smtClean="0"/>
              <a:t>This </a:t>
            </a:r>
            <a:r>
              <a:rPr lang="en-US" sz="5000" b="1" dirty="0" smtClean="0"/>
              <a:t>intersection points </a:t>
            </a:r>
            <a:r>
              <a:rPr lang="en-US" sz="5000" dirty="0" smtClean="0"/>
              <a:t>are useful as filters for extra joints detected on the previous </a:t>
            </a:r>
            <a:r>
              <a:rPr lang="en-US" sz="5000" dirty="0" smtClean="0"/>
              <a:t>step, and for other error correction problems.</a:t>
            </a:r>
            <a:endParaRPr lang="en-US" sz="5000" dirty="0" smtClean="0"/>
          </a:p>
          <a:p>
            <a:pPr>
              <a:buNone/>
            </a:pPr>
            <a:endParaRPr lang="en-US" sz="5000" dirty="0" smtClean="0"/>
          </a:p>
          <a:p>
            <a:r>
              <a:rPr lang="en-US" sz="5000" dirty="0" smtClean="0"/>
              <a:t>We use this data to cast a </a:t>
            </a:r>
            <a:r>
              <a:rPr lang="en-US" sz="5000" b="1" dirty="0" smtClean="0"/>
              <a:t>negative integer vote</a:t>
            </a:r>
            <a:r>
              <a:rPr lang="en-US" sz="5000" dirty="0" smtClean="0"/>
              <a:t> against joints which are not close enough to an infinite line or an intersection.</a:t>
            </a:r>
          </a:p>
          <a:p>
            <a:pPr>
              <a:buNone/>
            </a:pPr>
            <a:endParaRPr lang="en-US" dirty="0" smtClean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>
            <a:lum bright="15000" contrast="30000"/>
          </a:blip>
          <a:srcRect/>
          <a:stretch>
            <a:fillRect/>
          </a:stretch>
        </p:blipFill>
        <p:spPr bwMode="auto">
          <a:xfrm rot="16200000">
            <a:off x="4784580" y="2269979"/>
            <a:ext cx="4724400" cy="3537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Feature detection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80B96-EE3E-4AC0-95C6-FBB2E515315D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792225"/>
            <a:ext cx="5029200" cy="4325112"/>
          </a:xfrm>
        </p:spPr>
        <p:txBody>
          <a:bodyPr>
            <a:normAutofit fontScale="47500" lnSpcReduction="20000"/>
          </a:bodyPr>
          <a:lstStyle/>
          <a:p>
            <a:r>
              <a:rPr lang="en-US" sz="5000" dirty="0" smtClean="0"/>
              <a:t>Another filter used in our method is determining the </a:t>
            </a:r>
            <a:r>
              <a:rPr lang="en-US" sz="5000" b="1" dirty="0" smtClean="0"/>
              <a:t>average color</a:t>
            </a:r>
            <a:r>
              <a:rPr lang="en-US" sz="5000" dirty="0" smtClean="0"/>
              <a:t> around the center of the point using a small enough window so that it doesn’t use color from outside of the joint. </a:t>
            </a:r>
          </a:p>
          <a:p>
            <a:endParaRPr lang="en-US" sz="5000" dirty="0" smtClean="0"/>
          </a:p>
          <a:p>
            <a:r>
              <a:rPr lang="en-US" sz="5000" dirty="0" smtClean="0"/>
              <a:t>If the average color is </a:t>
            </a:r>
            <a:r>
              <a:rPr lang="en-US" sz="5000" b="1" dirty="0" smtClean="0"/>
              <a:t>not dark enough</a:t>
            </a:r>
            <a:r>
              <a:rPr lang="en-US" sz="5000" dirty="0" smtClean="0"/>
              <a:t>, yet another negative integer vote for our future joint.</a:t>
            </a:r>
          </a:p>
          <a:p>
            <a:endParaRPr lang="en-US" sz="5000" dirty="0" smtClean="0"/>
          </a:p>
          <a:p>
            <a:r>
              <a:rPr lang="en-US" sz="5000" dirty="0" smtClean="0"/>
              <a:t>Joints with enough negative votes are </a:t>
            </a:r>
            <a:r>
              <a:rPr lang="en-US" sz="5000" b="1" dirty="0" smtClean="0"/>
              <a:t>discarded</a:t>
            </a:r>
            <a:r>
              <a:rPr lang="en-US" sz="5000" dirty="0" smtClean="0"/>
              <a:t>.</a:t>
            </a:r>
            <a:endParaRPr lang="en-US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lum bright="15000" contrast="30000"/>
          </a:blip>
          <a:srcRect/>
          <a:stretch>
            <a:fillRect/>
          </a:stretch>
        </p:blipFill>
        <p:spPr bwMode="auto">
          <a:xfrm rot="16200000">
            <a:off x="4784580" y="2269980"/>
            <a:ext cx="4724400" cy="3537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Feature detection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80B96-EE3E-4AC0-95C6-FBB2E515315D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28600" y="1905000"/>
            <a:ext cx="5029200" cy="4325112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Finally, we look for </a:t>
            </a:r>
            <a:r>
              <a:rPr lang="en-US" b="1" dirty="0" smtClean="0"/>
              <a:t>connections between joints </a:t>
            </a:r>
            <a:r>
              <a:rPr lang="en-US" dirty="0" smtClean="0"/>
              <a:t>by tracing a line between every possible pair of </a:t>
            </a:r>
            <a:r>
              <a:rPr lang="en-US" dirty="0" smtClean="0"/>
              <a:t>nodes (</a:t>
            </a:r>
            <a:r>
              <a:rPr lang="en-US" dirty="0" err="1" smtClean="0"/>
              <a:t>Bresenham's</a:t>
            </a:r>
            <a:r>
              <a:rPr lang="en-US" dirty="0" smtClean="0"/>
              <a:t> algorithm)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If the line traced is </a:t>
            </a:r>
            <a:r>
              <a:rPr lang="en-US" b="1" dirty="0" smtClean="0"/>
              <a:t>sufficiently parallel</a:t>
            </a:r>
            <a:r>
              <a:rPr lang="en-US" dirty="0" smtClean="0"/>
              <a:t> (using a small threshold) to one of the infinite lines obtained, then there is a possible connection.</a:t>
            </a:r>
          </a:p>
          <a:p>
            <a:pPr>
              <a:buNone/>
            </a:pPr>
            <a:r>
              <a:rPr lang="en-US" dirty="0" smtClean="0"/>
              <a:t> 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lum bright="39000" contrast="58000"/>
          </a:blip>
          <a:srcRect/>
          <a:stretch>
            <a:fillRect/>
          </a:stretch>
        </p:blipFill>
        <p:spPr bwMode="auto">
          <a:xfrm rot="16200000">
            <a:off x="4749693" y="2271668"/>
            <a:ext cx="4760976" cy="3570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Feature detection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80B96-EE3E-4AC0-95C6-FBB2E515315D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52400" y="1716024"/>
            <a:ext cx="4800600" cy="3008376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To be sure, we apply the Harris edge detector with a high aperture size to ensure high values along the whole object on the parts with bigger </a:t>
            </a:r>
            <a:r>
              <a:rPr lang="en-US" b="1" dirty="0" smtClean="0"/>
              <a:t>gradient</a:t>
            </a:r>
            <a:r>
              <a:rPr lang="en-US" dirty="0" smtClean="0"/>
              <a:t> </a:t>
            </a:r>
            <a:r>
              <a:rPr lang="en-US" b="1" dirty="0" smtClean="0"/>
              <a:t>difference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 We use the traced line an check the value on each pixel between the joints. If the algorithm finds a low value, then the joints are definitely not connected.</a:t>
            </a:r>
          </a:p>
          <a:p>
            <a:pPr>
              <a:buNone/>
            </a:pPr>
            <a:r>
              <a:rPr lang="en-US" dirty="0" smtClean="0"/>
              <a:t>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lum bright="39000" contrast="58000"/>
          </a:blip>
          <a:srcRect/>
          <a:stretch>
            <a:fillRect/>
          </a:stretch>
        </p:blipFill>
        <p:spPr bwMode="auto">
          <a:xfrm rot="16200000">
            <a:off x="5283035" y="2768434"/>
            <a:ext cx="4064331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548555" y="4376245"/>
            <a:ext cx="174209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2" name="Straight Connector 11"/>
          <p:cNvCxnSpPr/>
          <p:nvPr/>
        </p:nvCxnSpPr>
        <p:spPr>
          <a:xfrm flipV="1">
            <a:off x="3505200" y="2743200"/>
            <a:ext cx="2438400" cy="1676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943600" y="2743200"/>
            <a:ext cx="914400" cy="8382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rot="5400000" flipH="1" flipV="1">
            <a:off x="5257800" y="2819400"/>
            <a:ext cx="1676400" cy="1524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 flipH="1" flipV="1">
            <a:off x="5143500" y="3619500"/>
            <a:ext cx="838200" cy="762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 flipH="1" flipV="1">
            <a:off x="4914900" y="4000500"/>
            <a:ext cx="2362200" cy="1524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3810000" y="5638800"/>
            <a:ext cx="228600" cy="22860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876800" y="4724400"/>
            <a:ext cx="228600" cy="22860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>
            <a:stCxn id="17" idx="7"/>
          </p:cNvCxnSpPr>
          <p:nvPr/>
        </p:nvCxnSpPr>
        <p:spPr>
          <a:xfrm rot="5400000" flipH="1" flipV="1">
            <a:off x="4081322" y="4876800"/>
            <a:ext cx="719278" cy="87167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Feature detection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80B96-EE3E-4AC0-95C6-FBB2E515315D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228600" y="1792224"/>
            <a:ext cx="5029200" cy="4456176"/>
          </a:xfrm>
        </p:spPr>
        <p:txBody>
          <a:bodyPr>
            <a:normAutofit/>
          </a:bodyPr>
          <a:lstStyle/>
          <a:p>
            <a:r>
              <a:rPr lang="en-US" dirty="0" smtClean="0"/>
              <a:t>The last step consists in checking for </a:t>
            </a:r>
            <a:r>
              <a:rPr lang="en-US" b="1" dirty="0" smtClean="0"/>
              <a:t>ambiguities</a:t>
            </a:r>
            <a:r>
              <a:rPr lang="en-US" dirty="0" smtClean="0"/>
              <a:t> between connected joints and fix them. e.g.:</a:t>
            </a:r>
          </a:p>
          <a:p>
            <a:pPr>
              <a:buNone/>
            </a:pPr>
            <a:r>
              <a:rPr lang="en-US" dirty="0" smtClean="0"/>
              <a:t> 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print">
            <a:lum bright="15000" contrast="30000"/>
          </a:blip>
          <a:srcRect/>
          <a:stretch>
            <a:fillRect/>
          </a:stretch>
        </p:blipFill>
        <p:spPr bwMode="auto">
          <a:xfrm rot="16200000">
            <a:off x="4823519" y="2308918"/>
            <a:ext cx="4678563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Right Arrow 22"/>
          <p:cNvSpPr/>
          <p:nvPr/>
        </p:nvSpPr>
        <p:spPr>
          <a:xfrm rot="20443367">
            <a:off x="6057057" y="3340659"/>
            <a:ext cx="914400" cy="3810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Outline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525963"/>
          </a:xfrm>
        </p:spPr>
        <p:txBody>
          <a:bodyPr>
            <a:normAutofit/>
          </a:bodyPr>
          <a:lstStyle/>
          <a:p>
            <a:r>
              <a:rPr lang="en-US" b="1" dirty="0" smtClean="0"/>
              <a:t>Introduction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Related work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Feature detection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Feature correspondence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Structure reconstruction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Results and demo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Conclusions and future work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80B96-EE3E-4AC0-95C6-FBB2E515315D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Feature detection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80B96-EE3E-4AC0-95C6-FBB2E515315D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2400" y="1447800"/>
            <a:ext cx="82296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Final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results: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lum bright="15000" contrast="30000"/>
          </a:blip>
          <a:srcRect/>
          <a:stretch>
            <a:fillRect/>
          </a:stretch>
        </p:blipFill>
        <p:spPr bwMode="auto">
          <a:xfrm rot="16200000">
            <a:off x="5005039" y="2503310"/>
            <a:ext cx="4455051" cy="3339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>
            <a:lum bright="15000" contrast="30000"/>
          </a:blip>
          <a:srcRect/>
          <a:stretch>
            <a:fillRect/>
          </a:stretch>
        </p:blipFill>
        <p:spPr bwMode="auto">
          <a:xfrm>
            <a:off x="304800" y="2286001"/>
            <a:ext cx="2745214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 cstate="print">
            <a:lum bright="15000" contrast="30000"/>
          </a:blip>
          <a:srcRect/>
          <a:stretch>
            <a:fillRect/>
          </a:stretch>
        </p:blipFill>
        <p:spPr bwMode="auto">
          <a:xfrm>
            <a:off x="838200" y="4267200"/>
            <a:ext cx="3105801" cy="2325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5" cstate="print">
            <a:lum bright="15000" contrast="30000"/>
          </a:blip>
          <a:srcRect/>
          <a:stretch>
            <a:fillRect/>
          </a:stretch>
        </p:blipFill>
        <p:spPr bwMode="auto">
          <a:xfrm rot="16200000">
            <a:off x="2846156" y="3097446"/>
            <a:ext cx="2819495" cy="2111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Outline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Introduction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Related work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Feature detection</a:t>
            </a:r>
          </a:p>
          <a:p>
            <a:r>
              <a:rPr lang="en-US" b="1" dirty="0" smtClean="0"/>
              <a:t>Feature correspondence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Structure reconstruction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Results and demo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Conclusions and future work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80B96-EE3E-4AC0-95C6-FBB2E515315D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Feature correspondence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80B96-EE3E-4AC0-95C6-FBB2E515315D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3200400"/>
            <a:ext cx="3829050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533400" y="1828800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 smtClean="0"/>
              <a:t>Find an assignment between corresponding feature points in two images.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 smtClean="0"/>
              <a:t>Algorithm by </a:t>
            </a:r>
            <a:r>
              <a:rPr lang="en-US" sz="3200" b="1" dirty="0" smtClean="0"/>
              <a:t>[Scott and </a:t>
            </a:r>
            <a:r>
              <a:rPr lang="en-US" sz="3200" b="1" dirty="0" err="1" smtClean="0"/>
              <a:t>Longuet</a:t>
            </a:r>
            <a:r>
              <a:rPr lang="en-US" sz="3200" b="1" dirty="0" smtClean="0"/>
              <a:t>-Higgins, 1991]</a:t>
            </a:r>
            <a:r>
              <a:rPr lang="en-US" sz="3200" dirty="0" smtClean="0"/>
              <a:t> balances two principles: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 smtClean="0"/>
              <a:t>‘Principle of proximity’ (favor short distance matches). 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 smtClean="0"/>
              <a:t>‘Principle of exclusion’ (avoid many-to-one correspondences).</a:t>
            </a:r>
          </a:p>
          <a:p>
            <a:pPr marL="342900" lvl="0" indent="-342900">
              <a:spcBef>
                <a:spcPct val="20000"/>
              </a:spcBef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Feature correspondence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80B96-EE3E-4AC0-95C6-FBB2E515315D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Key elements of algorithm:</a:t>
            </a:r>
          </a:p>
          <a:p>
            <a:r>
              <a:rPr lang="en-US" dirty="0" smtClean="0"/>
              <a:t>Maximizes the inner product of two matrices, the desired ‘pairing matrix’ </a:t>
            </a:r>
            <a:r>
              <a:rPr lang="en-US" b="1" i="1" dirty="0" smtClean="0"/>
              <a:t>P</a:t>
            </a:r>
            <a:r>
              <a:rPr lang="en-US" dirty="0" smtClean="0"/>
              <a:t> and a ‘proximity matrix’ </a:t>
            </a:r>
            <a:r>
              <a:rPr lang="en-US" b="1" i="1" dirty="0" smtClean="0"/>
              <a:t>G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Exclusion emerges from the requirement for rows in </a:t>
            </a:r>
            <a:r>
              <a:rPr lang="en-US" b="1" i="1" dirty="0" smtClean="0"/>
              <a:t>P</a:t>
            </a:r>
            <a:r>
              <a:rPr lang="en-US" dirty="0" smtClean="0"/>
              <a:t> to be mutually orthogonal.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Feature correspondence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80B96-EE3E-4AC0-95C6-FBB2E515315D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Algorithm outline:</a:t>
            </a:r>
          </a:p>
          <a:p>
            <a:r>
              <a:rPr lang="en-US" dirty="0" smtClean="0"/>
              <a:t>Compute proximity matrix </a:t>
            </a:r>
            <a:r>
              <a:rPr lang="en-US" b="1" i="1" dirty="0" smtClean="0"/>
              <a:t>G</a:t>
            </a:r>
            <a:r>
              <a:rPr lang="en-US" dirty="0" smtClean="0"/>
              <a:t>, using the Gaussian form             .</a:t>
            </a:r>
          </a:p>
          <a:p>
            <a:r>
              <a:rPr lang="en-US" dirty="0" smtClean="0"/>
              <a:t>Perform a singular-value decomposition (SVD) on </a:t>
            </a:r>
            <a:r>
              <a:rPr lang="en-US" b="1" i="1" dirty="0" smtClean="0"/>
              <a:t>G</a:t>
            </a:r>
            <a:r>
              <a:rPr lang="en-US" dirty="0" smtClean="0"/>
              <a:t> = </a:t>
            </a:r>
            <a:r>
              <a:rPr lang="en-US" b="1" i="1" dirty="0" smtClean="0"/>
              <a:t>UDV</a:t>
            </a:r>
            <a:r>
              <a:rPr lang="en-US" b="1" i="1" baseline="30000" dirty="0" smtClean="0"/>
              <a:t> T</a:t>
            </a:r>
            <a:r>
              <a:rPr lang="en-US" dirty="0" smtClean="0"/>
              <a:t>. </a:t>
            </a:r>
            <a:r>
              <a:rPr lang="en-US" b="1" i="1" dirty="0" smtClean="0"/>
              <a:t>U</a:t>
            </a:r>
            <a:r>
              <a:rPr lang="en-US" dirty="0" smtClean="0"/>
              <a:t> and </a:t>
            </a:r>
            <a:r>
              <a:rPr lang="en-US" b="1" i="1" dirty="0" smtClean="0"/>
              <a:t>V</a:t>
            </a:r>
            <a:r>
              <a:rPr lang="en-US" dirty="0" smtClean="0"/>
              <a:t> are orthogonal.</a:t>
            </a:r>
          </a:p>
          <a:p>
            <a:r>
              <a:rPr lang="en-US" dirty="0" smtClean="0"/>
              <a:t>Convert </a:t>
            </a:r>
            <a:r>
              <a:rPr lang="en-US" b="1" i="1" dirty="0" smtClean="0"/>
              <a:t>D</a:t>
            </a:r>
            <a:r>
              <a:rPr lang="en-US" dirty="0" smtClean="0"/>
              <a:t> into matrix </a:t>
            </a:r>
            <a:r>
              <a:rPr lang="en-US" b="1" i="1" dirty="0" smtClean="0"/>
              <a:t>E</a:t>
            </a:r>
            <a:r>
              <a:rPr lang="en-US" dirty="0" smtClean="0"/>
              <a:t> by replacing </a:t>
            </a:r>
            <a:r>
              <a:rPr lang="en-US" b="1" i="1" dirty="0" err="1" smtClean="0"/>
              <a:t>D</a:t>
            </a:r>
            <a:r>
              <a:rPr lang="en-US" baseline="-25000" dirty="0" err="1" smtClean="0"/>
              <a:t>ii</a:t>
            </a:r>
            <a:r>
              <a:rPr lang="en-US" dirty="0" smtClean="0"/>
              <a:t> for 1.</a:t>
            </a:r>
          </a:p>
          <a:p>
            <a:r>
              <a:rPr lang="en-US" dirty="0" smtClean="0"/>
              <a:t>Compute </a:t>
            </a:r>
            <a:r>
              <a:rPr lang="en-US" b="1" i="1" dirty="0" smtClean="0"/>
              <a:t>P</a:t>
            </a:r>
            <a:r>
              <a:rPr lang="en-US" dirty="0" smtClean="0"/>
              <a:t> = </a:t>
            </a:r>
            <a:r>
              <a:rPr lang="en-US" b="1" i="1" dirty="0" smtClean="0"/>
              <a:t>UEV</a:t>
            </a:r>
            <a:r>
              <a:rPr lang="en-US" b="1" i="1" baseline="30000" dirty="0" smtClean="0"/>
              <a:t> T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3302000" y="3001963"/>
          <a:ext cx="1114425" cy="598487"/>
        </p:xfrm>
        <a:graphic>
          <a:graphicData uri="http://schemas.openxmlformats.org/presentationml/2006/ole">
            <p:oleObj spid="_x0000_s29701" name="Equation" r:id="rId3" imgW="685800" imgH="36828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Feature correspondence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80B96-EE3E-4AC0-95C6-FBB2E515315D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Ideal setting: </a:t>
            </a:r>
            <a:r>
              <a:rPr lang="en-US" b="1" i="1" dirty="0" smtClean="0"/>
              <a:t>P</a:t>
            </a:r>
            <a:r>
              <a:rPr lang="en-US" dirty="0" smtClean="0"/>
              <a:t> is permutation matrix which maps features.</a:t>
            </a:r>
          </a:p>
          <a:p>
            <a:r>
              <a:rPr lang="en-US" dirty="0" smtClean="0"/>
              <a:t>Real setting: </a:t>
            </a:r>
            <a:r>
              <a:rPr lang="en-US" b="1" i="1" dirty="0" smtClean="0"/>
              <a:t>P</a:t>
            </a:r>
            <a:r>
              <a:rPr lang="en-US" dirty="0" smtClean="0"/>
              <a:t> values represent matching probabilities between features points.</a:t>
            </a:r>
          </a:p>
          <a:p>
            <a:r>
              <a:rPr lang="en-US" dirty="0" smtClean="0"/>
              <a:t>If </a:t>
            </a:r>
            <a:r>
              <a:rPr lang="en-US" b="1" i="1" dirty="0" err="1" smtClean="0"/>
              <a:t>P</a:t>
            </a:r>
            <a:r>
              <a:rPr lang="en-US" baseline="-25000" dirty="0" err="1" smtClean="0"/>
              <a:t>ij</a:t>
            </a:r>
            <a:r>
              <a:rPr lang="en-US" dirty="0" smtClean="0"/>
              <a:t> is the greatest element in row and column, feature </a:t>
            </a:r>
            <a:r>
              <a:rPr lang="en-US" dirty="0" err="1" smtClean="0"/>
              <a:t>i</a:t>
            </a:r>
            <a:r>
              <a:rPr lang="en-US" dirty="0" smtClean="0"/>
              <a:t> corresponds with j.</a:t>
            </a:r>
          </a:p>
          <a:p>
            <a:r>
              <a:rPr lang="en-US" dirty="0" smtClean="0"/>
              <a:t>For sufficient large </a:t>
            </a:r>
            <a:r>
              <a:rPr lang="en-US" dirty="0" smtClean="0">
                <a:sym typeface="Symbol"/>
              </a:rPr>
              <a:t></a:t>
            </a:r>
            <a:r>
              <a:rPr lang="en-US" dirty="0" smtClean="0"/>
              <a:t>, recovers matches from translation, shear and expansion.</a:t>
            </a:r>
          </a:p>
          <a:p>
            <a:endParaRPr lang="en-US" dirty="0"/>
          </a:p>
        </p:txBody>
      </p:sp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Feature correspondence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80B96-EE3E-4AC0-95C6-FBB2E515315D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525963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914400"/>
            <a:ext cx="3532188" cy="353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ight Arrow 7"/>
          <p:cNvSpPr/>
          <p:nvPr/>
        </p:nvSpPr>
        <p:spPr>
          <a:xfrm>
            <a:off x="4267200" y="2590800"/>
            <a:ext cx="3810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914400"/>
            <a:ext cx="3532188" cy="353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4800600"/>
            <a:ext cx="340042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Feature correspondence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80B96-EE3E-4AC0-95C6-FBB2E515315D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525963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914400"/>
            <a:ext cx="3532188" cy="353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ight Arrow 7"/>
          <p:cNvSpPr/>
          <p:nvPr/>
        </p:nvSpPr>
        <p:spPr>
          <a:xfrm>
            <a:off x="4267200" y="2590800"/>
            <a:ext cx="3810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990600"/>
            <a:ext cx="3657599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4800600"/>
            <a:ext cx="34099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Feature correspondence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80B96-EE3E-4AC0-95C6-FBB2E515315D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525963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914400"/>
            <a:ext cx="3532188" cy="353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ight Arrow 7"/>
          <p:cNvSpPr/>
          <p:nvPr/>
        </p:nvSpPr>
        <p:spPr>
          <a:xfrm>
            <a:off x="4267200" y="2590800"/>
            <a:ext cx="3810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371600"/>
            <a:ext cx="3048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4724400"/>
            <a:ext cx="340042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Outline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Introduction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Related work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Feature detection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Feature correspondence</a:t>
            </a:r>
          </a:p>
          <a:p>
            <a:r>
              <a:rPr lang="en-US" b="1" dirty="0" smtClean="0"/>
              <a:t>Structure reconstruction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Results and demo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Conclusions and future work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80B96-EE3E-4AC0-95C6-FBB2E515315D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Introduction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525963"/>
          </a:xfrm>
        </p:spPr>
        <p:txBody>
          <a:bodyPr>
            <a:normAutofit fontScale="70000" lnSpcReduction="20000"/>
          </a:bodyPr>
          <a:lstStyle/>
          <a:p>
            <a:pPr algn="just">
              <a:buNone/>
            </a:pPr>
            <a:r>
              <a:rPr lang="en-US" sz="5100" b="1" dirty="0" smtClean="0"/>
              <a:t>Motivation</a:t>
            </a:r>
          </a:p>
          <a:p>
            <a:pPr algn="just"/>
            <a:endParaRPr lang="en-US" dirty="0" smtClean="0"/>
          </a:p>
          <a:p>
            <a:pPr algn="just"/>
            <a:r>
              <a:rPr lang="en-US" b="1" dirty="0" smtClean="0"/>
              <a:t>Low resolution </a:t>
            </a:r>
            <a:r>
              <a:rPr lang="en-US" dirty="0" smtClean="0"/>
              <a:t>can fail to capture key parts of </a:t>
            </a:r>
            <a:r>
              <a:rPr lang="en-US" dirty="0" smtClean="0"/>
              <a:t>thin structures </a:t>
            </a:r>
            <a:r>
              <a:rPr lang="en-US" dirty="0" smtClean="0"/>
              <a:t>while </a:t>
            </a:r>
            <a:r>
              <a:rPr lang="en-US" b="1" dirty="0" smtClean="0"/>
              <a:t>high resolution</a:t>
            </a:r>
            <a:r>
              <a:rPr lang="en-US" dirty="0" smtClean="0"/>
              <a:t> might return thousands of triangles for structures that could be represented in a simpler way.</a:t>
            </a:r>
          </a:p>
          <a:p>
            <a:pPr algn="just"/>
            <a:endParaRPr lang="en-US" dirty="0" smtClean="0"/>
          </a:p>
          <a:p>
            <a:r>
              <a:rPr lang="en-US" dirty="0" smtClean="0"/>
              <a:t>Find a robust </a:t>
            </a:r>
            <a:r>
              <a:rPr lang="en-US" dirty="0" smtClean="0"/>
              <a:t>way to capture a thin structure based on joints and lines and store this information in a </a:t>
            </a:r>
            <a:r>
              <a:rPr lang="en-US" b="1" dirty="0" smtClean="0"/>
              <a:t>lightweight</a:t>
            </a:r>
            <a:r>
              <a:rPr lang="en-US" dirty="0" smtClean="0"/>
              <a:t> representation.</a:t>
            </a:r>
          </a:p>
          <a:p>
            <a:endParaRPr lang="en-US" dirty="0" smtClean="0"/>
          </a:p>
          <a:p>
            <a:r>
              <a:rPr lang="en-US" dirty="0" smtClean="0"/>
              <a:t>Finally do a 3D reconstruction of the object using only a few photo shots of the structure taken with </a:t>
            </a:r>
            <a:r>
              <a:rPr lang="en-US" b="1" dirty="0" err="1" smtClean="0"/>
              <a:t>uncalibrated</a:t>
            </a:r>
            <a:r>
              <a:rPr lang="en-US" b="1" dirty="0" smtClean="0"/>
              <a:t> cameras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80B96-EE3E-4AC0-95C6-FBB2E515315D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Structure reconstruction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Assuming an orthographic camera model, we can use </a:t>
            </a:r>
            <a:r>
              <a:rPr lang="en-US" b="1" dirty="0" smtClean="0"/>
              <a:t>[</a:t>
            </a:r>
            <a:r>
              <a:rPr lang="en-US" b="1" dirty="0" err="1" smtClean="0"/>
              <a:t>Tomasi-Kanade</a:t>
            </a:r>
            <a:r>
              <a:rPr lang="en-US" b="1" dirty="0" smtClean="0"/>
              <a:t>, 1992] </a:t>
            </a:r>
            <a:r>
              <a:rPr lang="en-US" dirty="0" smtClean="0"/>
              <a:t>factorization algorithm as an initial estimation.</a:t>
            </a:r>
          </a:p>
          <a:p>
            <a:endParaRPr lang="en-US" dirty="0" smtClean="0"/>
          </a:p>
          <a:p>
            <a:pPr lvl="0"/>
            <a:r>
              <a:rPr lang="en-US" dirty="0" smtClean="0"/>
              <a:t>We can later remove the effects of affine distortion by using rigid link constraints </a:t>
            </a:r>
            <a:r>
              <a:rPr lang="en-US" b="1" dirty="0" smtClean="0"/>
              <a:t>[</a:t>
            </a:r>
            <a:r>
              <a:rPr lang="en-US" b="1" dirty="0" err="1" smtClean="0"/>
              <a:t>Liebowitz</a:t>
            </a:r>
            <a:r>
              <a:rPr lang="en-US" b="1" dirty="0" smtClean="0"/>
              <a:t> and </a:t>
            </a:r>
            <a:r>
              <a:rPr lang="en-US" b="1" dirty="0" err="1" smtClean="0"/>
              <a:t>Carlsson</a:t>
            </a:r>
            <a:r>
              <a:rPr lang="en-US" b="1" dirty="0" smtClean="0"/>
              <a:t>, 2001]</a:t>
            </a:r>
            <a:r>
              <a:rPr lang="en-US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80B96-EE3E-4AC0-95C6-FBB2E515315D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Structure reconstruction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5259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dirty="0" err="1" smtClean="0"/>
              <a:t>Tomasi-Kanade</a:t>
            </a:r>
            <a:r>
              <a:rPr lang="en-US" dirty="0" smtClean="0"/>
              <a:t> factorization algorithm:</a:t>
            </a:r>
          </a:p>
          <a:p>
            <a:r>
              <a:rPr lang="en-US" dirty="0" smtClean="0"/>
              <a:t>An orthographic camera with stacked projections of all points </a:t>
            </a:r>
            <a:r>
              <a:rPr lang="en-US" b="1" dirty="0" smtClean="0"/>
              <a:t>p</a:t>
            </a:r>
            <a:r>
              <a:rPr lang="en-US" dirty="0" smtClean="0"/>
              <a:t> in all frames </a:t>
            </a:r>
            <a:r>
              <a:rPr lang="en-US" b="1" dirty="0" smtClean="0"/>
              <a:t>f</a:t>
            </a:r>
            <a:r>
              <a:rPr lang="en-US" dirty="0" smtClean="0"/>
              <a:t> can be represented as</a:t>
            </a:r>
          </a:p>
          <a:p>
            <a:pPr>
              <a:buNone/>
            </a:pPr>
            <a:r>
              <a:rPr lang="en-US" dirty="0" smtClean="0"/>
              <a:t>where</a:t>
            </a:r>
          </a:p>
          <a:p>
            <a:pPr lvl="1"/>
            <a:r>
              <a:rPr lang="en-US" b="1" i="1" dirty="0" smtClean="0"/>
              <a:t>W</a:t>
            </a:r>
            <a:r>
              <a:rPr lang="en-US" dirty="0" smtClean="0"/>
              <a:t> = stacked projected </a:t>
            </a:r>
            <a:r>
              <a:rPr lang="en-US" dirty="0" err="1" smtClean="0"/>
              <a:t>coords</a:t>
            </a:r>
            <a:r>
              <a:rPr lang="en-US" dirty="0" smtClean="0"/>
              <a:t>.</a:t>
            </a:r>
          </a:p>
          <a:p>
            <a:pPr lvl="1"/>
            <a:r>
              <a:rPr lang="en-US" b="1" i="1" dirty="0" smtClean="0"/>
              <a:t>M</a:t>
            </a:r>
            <a:r>
              <a:rPr lang="en-US" dirty="0" smtClean="0"/>
              <a:t> = stacked rotation.</a:t>
            </a:r>
          </a:p>
          <a:p>
            <a:pPr lvl="1"/>
            <a:r>
              <a:rPr lang="en-US" b="1" i="1" dirty="0" smtClean="0"/>
              <a:t>S</a:t>
            </a:r>
            <a:r>
              <a:rPr lang="en-US" dirty="0" smtClean="0"/>
              <a:t> = stacked 3D </a:t>
            </a:r>
            <a:r>
              <a:rPr lang="en-US" dirty="0" err="1" smtClean="0"/>
              <a:t>coords</a:t>
            </a:r>
            <a:r>
              <a:rPr lang="en-US" dirty="0" smtClean="0"/>
              <a:t>.</a:t>
            </a:r>
          </a:p>
          <a:p>
            <a:pPr lvl="1"/>
            <a:r>
              <a:rPr lang="en-US" b="1" i="1" dirty="0" smtClean="0"/>
              <a:t>T</a:t>
            </a:r>
            <a:r>
              <a:rPr lang="en-US" dirty="0" smtClean="0"/>
              <a:t> = stacked translation.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80B96-EE3E-4AC0-95C6-FBB2E515315D}" type="slidenum">
              <a:rPr lang="en-US" smtClean="0"/>
              <a:pPr/>
              <a:t>31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3429000" y="3276600"/>
          <a:ext cx="4419599" cy="541758"/>
        </p:xfrm>
        <a:graphic>
          <a:graphicData uri="http://schemas.openxmlformats.org/presentationml/2006/ole">
            <p:oleObj spid="_x0000_s50178" name="Equation" r:id="rId3" imgW="1968480" imgH="2412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Structure reconstruction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525963"/>
          </a:xfrm>
        </p:spPr>
        <p:txBody>
          <a:bodyPr>
            <a:no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sz="3200" dirty="0" smtClean="0"/>
              <a:t>We can eliminate translation by centering coordinates around origin: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/>
              <a:t>Having      from the pictures, we wish to obtain      and    . 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/>
              <a:t>The SVD of      will give us a similar representation                  .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/>
              <a:t>We keep the three greatest </a:t>
            </a:r>
            <a:r>
              <a:rPr lang="en-US" sz="3200" dirty="0" err="1" smtClean="0"/>
              <a:t>eigenvalues</a:t>
            </a:r>
            <a:r>
              <a:rPr lang="en-US" sz="3200" dirty="0" smtClean="0"/>
              <a:t> and define                    and                    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80B96-EE3E-4AC0-95C6-FBB2E515315D}" type="slidenum">
              <a:rPr lang="en-US" smtClean="0"/>
              <a:pPr/>
              <a:t>32</a:t>
            </a:fld>
            <a:endParaRPr lang="en-US"/>
          </a:p>
        </p:txBody>
      </p:sp>
      <p:graphicFrame>
        <p:nvGraphicFramePr>
          <p:cNvPr id="49158" name="Object 6"/>
          <p:cNvGraphicFramePr>
            <a:graphicFrameLocks noChangeAspect="1"/>
          </p:cNvGraphicFramePr>
          <p:nvPr/>
        </p:nvGraphicFramePr>
        <p:xfrm>
          <a:off x="5756275" y="2362200"/>
          <a:ext cx="1254125" cy="484188"/>
        </p:xfrm>
        <a:graphic>
          <a:graphicData uri="http://schemas.openxmlformats.org/presentationml/2006/ole">
            <p:oleObj spid="_x0000_s49158" name="Equation" r:id="rId3" imgW="558720" imgH="215640" progId="Equation.3">
              <p:embed/>
            </p:oleObj>
          </a:graphicData>
        </a:graphic>
      </p:graphicFrame>
      <p:graphicFrame>
        <p:nvGraphicFramePr>
          <p:cNvPr id="49160" name="Object 8"/>
          <p:cNvGraphicFramePr>
            <a:graphicFrameLocks noChangeAspect="1"/>
          </p:cNvGraphicFramePr>
          <p:nvPr/>
        </p:nvGraphicFramePr>
        <p:xfrm>
          <a:off x="2514600" y="2895600"/>
          <a:ext cx="400050" cy="484188"/>
        </p:xfrm>
        <a:graphic>
          <a:graphicData uri="http://schemas.openxmlformats.org/presentationml/2006/ole">
            <p:oleObj spid="_x0000_s49160" name="Equation" r:id="rId4" imgW="177480" imgH="215640" progId="Equation.3">
              <p:embed/>
            </p:oleObj>
          </a:graphicData>
        </a:graphic>
      </p:graphicFrame>
      <p:graphicFrame>
        <p:nvGraphicFramePr>
          <p:cNvPr id="49161" name="Object 9"/>
          <p:cNvGraphicFramePr>
            <a:graphicFrameLocks noChangeAspect="1"/>
          </p:cNvGraphicFramePr>
          <p:nvPr/>
        </p:nvGraphicFramePr>
        <p:xfrm>
          <a:off x="3581400" y="3402012"/>
          <a:ext cx="314325" cy="484188"/>
        </p:xfrm>
        <a:graphic>
          <a:graphicData uri="http://schemas.openxmlformats.org/presentationml/2006/ole">
            <p:oleObj spid="_x0000_s49161" name="Equation" r:id="rId5" imgW="139680" imgH="215640" progId="Equation.3">
              <p:embed/>
            </p:oleObj>
          </a:graphicData>
        </a:graphic>
      </p:graphicFrame>
      <p:graphicFrame>
        <p:nvGraphicFramePr>
          <p:cNvPr id="49162" name="Object 10"/>
          <p:cNvGraphicFramePr>
            <a:graphicFrameLocks noChangeAspect="1"/>
          </p:cNvGraphicFramePr>
          <p:nvPr/>
        </p:nvGraphicFramePr>
        <p:xfrm>
          <a:off x="2439988" y="3516312"/>
          <a:ext cx="455612" cy="369888"/>
        </p:xfrm>
        <a:graphic>
          <a:graphicData uri="http://schemas.openxmlformats.org/presentationml/2006/ole">
            <p:oleObj spid="_x0000_s49162" name="Equation" r:id="rId6" imgW="203040" imgH="164880" progId="Equation.3">
              <p:embed/>
            </p:oleObj>
          </a:graphicData>
        </a:graphic>
      </p:graphicFrame>
      <p:graphicFrame>
        <p:nvGraphicFramePr>
          <p:cNvPr id="49164" name="Object 12"/>
          <p:cNvGraphicFramePr>
            <a:graphicFrameLocks noChangeAspect="1"/>
          </p:cNvGraphicFramePr>
          <p:nvPr/>
        </p:nvGraphicFramePr>
        <p:xfrm>
          <a:off x="3200400" y="4038600"/>
          <a:ext cx="400050" cy="484188"/>
        </p:xfrm>
        <a:graphic>
          <a:graphicData uri="http://schemas.openxmlformats.org/presentationml/2006/ole">
            <p:oleObj spid="_x0000_s49164" name="Equation" r:id="rId7" imgW="177480" imgH="215640" progId="Equation.3">
              <p:embed/>
            </p:oleObj>
          </a:graphicData>
        </a:graphic>
      </p:graphicFrame>
      <p:graphicFrame>
        <p:nvGraphicFramePr>
          <p:cNvPr id="49166" name="Object 14"/>
          <p:cNvGraphicFramePr>
            <a:graphicFrameLocks noChangeAspect="1"/>
          </p:cNvGraphicFramePr>
          <p:nvPr/>
        </p:nvGraphicFramePr>
        <p:xfrm>
          <a:off x="3810000" y="4495800"/>
          <a:ext cx="1625600" cy="484188"/>
        </p:xfrm>
        <a:graphic>
          <a:graphicData uri="http://schemas.openxmlformats.org/presentationml/2006/ole">
            <p:oleObj spid="_x0000_s49166" name="Equation" r:id="rId8" imgW="723600" imgH="215640" progId="Equation.3">
              <p:embed/>
            </p:oleObj>
          </a:graphicData>
        </a:graphic>
      </p:graphicFrame>
      <p:graphicFrame>
        <p:nvGraphicFramePr>
          <p:cNvPr id="49167" name="Object 15"/>
          <p:cNvGraphicFramePr>
            <a:graphicFrameLocks noChangeAspect="1"/>
          </p:cNvGraphicFramePr>
          <p:nvPr/>
        </p:nvGraphicFramePr>
        <p:xfrm>
          <a:off x="4953000" y="5562600"/>
          <a:ext cx="1681163" cy="484188"/>
        </p:xfrm>
        <a:graphic>
          <a:graphicData uri="http://schemas.openxmlformats.org/presentationml/2006/ole">
            <p:oleObj spid="_x0000_s49167" name="Equation" r:id="rId9" imgW="749160" imgH="215640" progId="Equation.3">
              <p:embed/>
            </p:oleObj>
          </a:graphicData>
        </a:graphic>
      </p:graphicFrame>
      <p:graphicFrame>
        <p:nvGraphicFramePr>
          <p:cNvPr id="49168" name="Object 16"/>
          <p:cNvGraphicFramePr>
            <a:graphicFrameLocks noChangeAspect="1"/>
          </p:cNvGraphicFramePr>
          <p:nvPr/>
        </p:nvGraphicFramePr>
        <p:xfrm>
          <a:off x="2362200" y="5535612"/>
          <a:ext cx="1738313" cy="484188"/>
        </p:xfrm>
        <a:graphic>
          <a:graphicData uri="http://schemas.openxmlformats.org/presentationml/2006/ole">
            <p:oleObj spid="_x0000_s49168" name="Equation" r:id="rId10" imgW="774360" imgH="2156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Structure reconstruction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525963"/>
          </a:xfrm>
        </p:spPr>
        <p:txBody>
          <a:bodyPr>
            <a:no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sz="3200" dirty="0" smtClean="0"/>
              <a:t>We obtained a factorization but it is no unique:</a:t>
            </a:r>
          </a:p>
          <a:p>
            <a:pPr lvl="1">
              <a:buFont typeface="Arial" pitchFamily="34" charset="0"/>
              <a:buChar char="•"/>
            </a:pPr>
            <a:endParaRPr lang="en-US" sz="3200" dirty="0" smtClean="0"/>
          </a:p>
          <a:p>
            <a:pPr lvl="1">
              <a:buFont typeface="Arial" pitchFamily="34" charset="0"/>
              <a:buChar char="•"/>
            </a:pPr>
            <a:r>
              <a:rPr lang="en-US" sz="3200" dirty="0" smtClean="0"/>
              <a:t>Constraints for </a:t>
            </a:r>
            <a:r>
              <a:rPr lang="en-US" sz="3200" b="1" i="1" dirty="0" smtClean="0"/>
              <a:t>A</a:t>
            </a:r>
            <a:r>
              <a:rPr lang="en-US" sz="3200" dirty="0" smtClean="0"/>
              <a:t>:</a:t>
            </a:r>
          </a:p>
          <a:p>
            <a:pPr lvl="1">
              <a:buFont typeface="Arial" pitchFamily="34" charset="0"/>
              <a:buChar char="•"/>
            </a:pPr>
            <a:endParaRPr lang="en-US" sz="3200" dirty="0" smtClean="0"/>
          </a:p>
          <a:p>
            <a:pPr lvl="1">
              <a:buFont typeface="Arial" pitchFamily="34" charset="0"/>
              <a:buChar char="•"/>
            </a:pPr>
            <a:endParaRPr lang="en-US" sz="3200" dirty="0" smtClean="0"/>
          </a:p>
          <a:p>
            <a:pPr lvl="1">
              <a:buNone/>
            </a:pPr>
            <a:r>
              <a:rPr lang="en-US" sz="3200" dirty="0" smtClean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80B96-EE3E-4AC0-95C6-FBB2E515315D}" type="slidenum">
              <a:rPr lang="en-US" smtClean="0"/>
              <a:pPr/>
              <a:t>33</a:t>
            </a:fld>
            <a:endParaRPr lang="en-US"/>
          </a:p>
        </p:txBody>
      </p:sp>
      <p:graphicFrame>
        <p:nvGraphicFramePr>
          <p:cNvPr id="49156" name="Object 4"/>
          <p:cNvGraphicFramePr>
            <a:graphicFrameLocks noChangeAspect="1"/>
          </p:cNvGraphicFramePr>
          <p:nvPr/>
        </p:nvGraphicFramePr>
        <p:xfrm>
          <a:off x="2133600" y="4191000"/>
          <a:ext cx="4381500" cy="1752600"/>
        </p:xfrm>
        <a:graphic>
          <a:graphicData uri="http://schemas.openxmlformats.org/presentationml/2006/ole">
            <p:oleObj spid="_x0000_s51202" name="Equation" r:id="rId3" imgW="1968480" imgH="787320" progId="Equation.3">
              <p:embed/>
            </p:oleObj>
          </a:graphicData>
        </a:graphic>
      </p:graphicFrame>
      <p:graphicFrame>
        <p:nvGraphicFramePr>
          <p:cNvPr id="51204" name="Object 4"/>
          <p:cNvGraphicFramePr>
            <a:graphicFrameLocks noChangeAspect="1"/>
          </p:cNvGraphicFramePr>
          <p:nvPr/>
        </p:nvGraphicFramePr>
        <p:xfrm>
          <a:off x="2057400" y="2819400"/>
          <a:ext cx="4225925" cy="569913"/>
        </p:xfrm>
        <a:graphic>
          <a:graphicData uri="http://schemas.openxmlformats.org/presentationml/2006/ole">
            <p:oleObj spid="_x0000_s51204" name="Equation" r:id="rId4" imgW="1600200" imgH="2156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Structure reconstruction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525963"/>
          </a:xfrm>
        </p:spPr>
        <p:txBody>
          <a:bodyPr>
            <a:no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sz="3200" dirty="0" smtClean="0"/>
              <a:t>To solve, define                 and solve for </a:t>
            </a:r>
            <a:r>
              <a:rPr lang="en-US" sz="3200" b="1" i="1" dirty="0" smtClean="0"/>
              <a:t>C</a:t>
            </a:r>
            <a:r>
              <a:rPr lang="en-US" sz="3200" dirty="0" smtClean="0"/>
              <a:t>. Then </a:t>
            </a:r>
            <a:r>
              <a:rPr lang="en-US" sz="3200" b="1" i="1" dirty="0" smtClean="0"/>
              <a:t>A</a:t>
            </a:r>
            <a:r>
              <a:rPr lang="en-US" sz="3200" dirty="0" smtClean="0"/>
              <a:t> can then be obtained by a </a:t>
            </a:r>
            <a:r>
              <a:rPr lang="en-US" sz="3200" dirty="0" err="1" smtClean="0"/>
              <a:t>Cholesky</a:t>
            </a:r>
            <a:r>
              <a:rPr lang="en-US" sz="3200" dirty="0" smtClean="0"/>
              <a:t> decomposition. 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 smtClean="0"/>
              <a:t>With </a:t>
            </a:r>
            <a:r>
              <a:rPr lang="en-US" sz="3200" b="1" i="1" dirty="0" smtClean="0"/>
              <a:t>A</a:t>
            </a:r>
            <a:r>
              <a:rPr lang="en-US" sz="3200" dirty="0" smtClean="0"/>
              <a:t>, we can now calculate      and    , and reconstruct.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80B96-EE3E-4AC0-95C6-FBB2E515315D}" type="slidenum">
              <a:rPr lang="en-US" smtClean="0"/>
              <a:pPr/>
              <a:t>34</a:t>
            </a:fld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3886200" y="1828800"/>
          <a:ext cx="1509712" cy="536786"/>
        </p:xfrm>
        <a:graphic>
          <a:graphicData uri="http://schemas.openxmlformats.org/presentationml/2006/ole">
            <p:oleObj spid="_x0000_s55299" name="Equation" r:id="rId3" imgW="571320" imgH="203040" progId="Equation.3">
              <p:embed/>
            </p:oleObj>
          </a:graphicData>
        </a:graphic>
      </p:graphicFrame>
      <p:graphicFrame>
        <p:nvGraphicFramePr>
          <p:cNvPr id="55301" name="Object 5"/>
          <p:cNvGraphicFramePr>
            <a:graphicFrameLocks noChangeAspect="1"/>
          </p:cNvGraphicFramePr>
          <p:nvPr/>
        </p:nvGraphicFramePr>
        <p:xfrm>
          <a:off x="7391400" y="3429000"/>
          <a:ext cx="314325" cy="484187"/>
        </p:xfrm>
        <a:graphic>
          <a:graphicData uri="http://schemas.openxmlformats.org/presentationml/2006/ole">
            <p:oleObj spid="_x0000_s55301" name="Equation" r:id="rId4" imgW="139680" imgH="215640" progId="Equation.3">
              <p:embed/>
            </p:oleObj>
          </a:graphicData>
        </a:graphic>
      </p:graphicFrame>
      <p:graphicFrame>
        <p:nvGraphicFramePr>
          <p:cNvPr id="55302" name="Object 6"/>
          <p:cNvGraphicFramePr>
            <a:graphicFrameLocks noChangeAspect="1"/>
          </p:cNvGraphicFramePr>
          <p:nvPr/>
        </p:nvGraphicFramePr>
        <p:xfrm>
          <a:off x="6249988" y="3505200"/>
          <a:ext cx="455612" cy="369887"/>
        </p:xfrm>
        <a:graphic>
          <a:graphicData uri="http://schemas.openxmlformats.org/presentationml/2006/ole">
            <p:oleObj spid="_x0000_s55302" name="Equation" r:id="rId5" imgW="203040" imgH="164880" progId="Equation.3">
              <p:embed/>
            </p:oleObj>
          </a:graphicData>
        </a:graphic>
      </p:graphicFrame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>
            <a:lum bright="15000" contrast="30000"/>
          </a:blip>
          <a:srcRect/>
          <a:stretch>
            <a:fillRect/>
          </a:stretch>
        </p:blipFill>
        <p:spPr bwMode="auto">
          <a:xfrm rot="16200000">
            <a:off x="2265381" y="4650434"/>
            <a:ext cx="1851653" cy="1389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ight Arrow 10"/>
          <p:cNvSpPr/>
          <p:nvPr/>
        </p:nvSpPr>
        <p:spPr>
          <a:xfrm>
            <a:off x="4724400" y="4953000"/>
            <a:ext cx="3810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24400" y="3962400"/>
            <a:ext cx="2743200" cy="274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10799978" rev="0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Structure reconstruction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5562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Now we want to remove the distortion introduced by the reconstruction.</a:t>
            </a:r>
          </a:p>
          <a:p>
            <a:r>
              <a:rPr lang="en-US" dirty="0" smtClean="0"/>
              <a:t>We use rigid constraints the structure presents. These are obtained considering the constant length of segments.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80B96-EE3E-4AC0-95C6-FBB2E515315D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0" y="1676400"/>
            <a:ext cx="1754305" cy="458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ight Arrow 7"/>
          <p:cNvSpPr/>
          <p:nvPr/>
        </p:nvSpPr>
        <p:spPr>
          <a:xfrm>
            <a:off x="6553200" y="3276600"/>
            <a:ext cx="597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6705600" y="4343400"/>
            <a:ext cx="597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010400" y="2971800"/>
            <a:ext cx="609600" cy="1219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239000" y="3962400"/>
            <a:ext cx="914400" cy="990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Structure reconstruction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With the affine 3D transformation </a:t>
            </a:r>
            <a:r>
              <a:rPr lang="en-US" b="1" i="1" dirty="0" smtClean="0"/>
              <a:t>W</a:t>
            </a:r>
            <a:r>
              <a:rPr lang="en-US" dirty="0" smtClean="0"/>
              <a:t> = </a:t>
            </a:r>
            <a:r>
              <a:rPr lang="en-US" b="1" i="1" dirty="0" smtClean="0"/>
              <a:t>HA</a:t>
            </a:r>
            <a:r>
              <a:rPr lang="en-US" dirty="0" smtClean="0"/>
              <a:t> + </a:t>
            </a:r>
            <a:r>
              <a:rPr lang="en-US" b="1" i="1" dirty="0" smtClean="0"/>
              <a:t>t</a:t>
            </a:r>
            <a:r>
              <a:rPr lang="en-US" dirty="0" smtClean="0"/>
              <a:t>. </a:t>
            </a:r>
          </a:p>
          <a:p>
            <a:endParaRPr lang="en-US" dirty="0" smtClean="0"/>
          </a:p>
          <a:p>
            <a:r>
              <a:rPr lang="en-US" dirty="0" smtClean="0"/>
              <a:t>We can ignore translation and apply QR factorization to </a:t>
            </a:r>
            <a:r>
              <a:rPr lang="en-US" b="1" i="1" dirty="0" smtClean="0"/>
              <a:t>H</a:t>
            </a:r>
            <a:r>
              <a:rPr lang="en-US" dirty="0" smtClean="0"/>
              <a:t>. Now </a:t>
            </a:r>
            <a:r>
              <a:rPr lang="en-US" b="1" i="1" dirty="0" smtClean="0"/>
              <a:t>W</a:t>
            </a:r>
            <a:r>
              <a:rPr lang="en-US" dirty="0" smtClean="0"/>
              <a:t> = </a:t>
            </a:r>
            <a:r>
              <a:rPr lang="en-US" b="1" i="1" dirty="0" smtClean="0"/>
              <a:t>SUA</a:t>
            </a:r>
            <a:r>
              <a:rPr lang="en-US" dirty="0" smtClean="0"/>
              <a:t>.  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Constraints in world coordinates automatically induce constraints in </a:t>
            </a:r>
            <a:r>
              <a:rPr lang="en-US" b="1" i="1" dirty="0" smtClean="0"/>
              <a:t>U</a:t>
            </a:r>
            <a:r>
              <a:rPr lang="en-US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80B96-EE3E-4AC0-95C6-FBB2E515315D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Structure reconstruction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We can define                  .</a:t>
            </a:r>
          </a:p>
          <a:p>
            <a:r>
              <a:rPr lang="en-US" dirty="0" smtClean="0"/>
              <a:t>Having 3D line segments with endpoints </a:t>
            </a:r>
            <a:r>
              <a:rPr lang="en-US" b="1" i="1" dirty="0" smtClean="0"/>
              <a:t>A</a:t>
            </a:r>
            <a:r>
              <a:rPr lang="en-US" b="1" i="1" baseline="-25000" dirty="0" smtClean="0"/>
              <a:t>1</a:t>
            </a:r>
            <a:r>
              <a:rPr lang="en-US" dirty="0" smtClean="0"/>
              <a:t>, </a:t>
            </a:r>
            <a:r>
              <a:rPr lang="en-US" b="1" i="1" dirty="0" smtClean="0"/>
              <a:t>A</a:t>
            </a:r>
            <a:r>
              <a:rPr lang="en-US" b="1" i="1" baseline="-25000" dirty="0" smtClean="0"/>
              <a:t>2</a:t>
            </a:r>
            <a:r>
              <a:rPr lang="en-US" dirty="0" smtClean="0"/>
              <a:t>, and length </a:t>
            </a:r>
            <a:r>
              <a:rPr lang="en-US" b="1" i="1" dirty="0" err="1" smtClean="0"/>
              <a:t>l</a:t>
            </a:r>
            <a:r>
              <a:rPr lang="en-US" b="1" i="1" baseline="-25000" dirty="0" err="1" smtClean="0"/>
              <a:t>A</a:t>
            </a:r>
            <a:r>
              <a:rPr lang="en-US" dirty="0" smtClean="0"/>
              <a:t>: </a:t>
            </a:r>
          </a:p>
          <a:p>
            <a:endParaRPr lang="en-US" dirty="0" smtClean="0"/>
          </a:p>
          <a:p>
            <a:r>
              <a:rPr lang="en-US" dirty="0" smtClean="0"/>
              <a:t>Considering a second line: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80B96-EE3E-4AC0-95C6-FBB2E515315D}" type="slidenum">
              <a:rPr lang="en-US" smtClean="0"/>
              <a:pPr/>
              <a:t>37</a:t>
            </a:fld>
            <a:endParaRPr lang="en-US"/>
          </a:p>
        </p:txBody>
      </p:sp>
      <p:graphicFrame>
        <p:nvGraphicFramePr>
          <p:cNvPr id="56322" name="Object 2"/>
          <p:cNvGraphicFramePr>
            <a:graphicFrameLocks noChangeAspect="1"/>
          </p:cNvGraphicFramePr>
          <p:nvPr/>
        </p:nvGraphicFramePr>
        <p:xfrm>
          <a:off x="3276600" y="1828800"/>
          <a:ext cx="1514475" cy="494105"/>
        </p:xfrm>
        <a:graphic>
          <a:graphicData uri="http://schemas.openxmlformats.org/presentationml/2006/ole">
            <p:oleObj spid="_x0000_s56322" name="Equation" r:id="rId3" imgW="622080" imgH="203040" progId="Equation.3">
              <p:embed/>
            </p:oleObj>
          </a:graphicData>
        </a:graphic>
      </p:graphicFrame>
      <p:graphicFrame>
        <p:nvGraphicFramePr>
          <p:cNvPr id="56325" name="Object 5"/>
          <p:cNvGraphicFramePr>
            <a:graphicFrameLocks noChangeAspect="1"/>
          </p:cNvGraphicFramePr>
          <p:nvPr/>
        </p:nvGraphicFramePr>
        <p:xfrm>
          <a:off x="1155700" y="3475038"/>
          <a:ext cx="6213475" cy="555625"/>
        </p:xfrm>
        <a:graphic>
          <a:graphicData uri="http://schemas.openxmlformats.org/presentationml/2006/ole">
            <p:oleObj spid="_x0000_s56325" name="Equation" r:id="rId4" imgW="2552400" imgH="228600" progId="Equation.3">
              <p:embed/>
            </p:oleObj>
          </a:graphicData>
        </a:graphic>
      </p:graphicFrame>
      <p:graphicFrame>
        <p:nvGraphicFramePr>
          <p:cNvPr id="56326" name="Object 6"/>
          <p:cNvGraphicFramePr>
            <a:graphicFrameLocks noChangeAspect="1"/>
          </p:cNvGraphicFramePr>
          <p:nvPr/>
        </p:nvGraphicFramePr>
        <p:xfrm>
          <a:off x="2438400" y="4648200"/>
          <a:ext cx="3584575" cy="1790700"/>
        </p:xfrm>
        <a:graphic>
          <a:graphicData uri="http://schemas.openxmlformats.org/presentationml/2006/ole">
            <p:oleObj spid="_x0000_s56326" name="Equation" r:id="rId5" imgW="1473120" imgH="73656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Structure reconstruction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At least 6 constraints are required to solve </a:t>
            </a:r>
            <a:r>
              <a:rPr lang="en-US" dirty="0" smtClean="0">
                <a:sym typeface="Symbol"/>
              </a:rPr>
              <a:t>.</a:t>
            </a:r>
          </a:p>
          <a:p>
            <a:endParaRPr lang="en-US" dirty="0" smtClean="0">
              <a:sym typeface="Symbol"/>
            </a:endParaRPr>
          </a:p>
          <a:p>
            <a:r>
              <a:rPr lang="en-US" dirty="0" smtClean="0">
                <a:sym typeface="Symbol"/>
              </a:rPr>
              <a:t>Coefficient vectors </a:t>
            </a:r>
            <a:r>
              <a:rPr lang="en-US" b="1" dirty="0" err="1" smtClean="0"/>
              <a:t>c</a:t>
            </a:r>
            <a:r>
              <a:rPr lang="en-US" b="1" baseline="-25000" dirty="0" err="1" smtClean="0"/>
              <a:t>n</a:t>
            </a:r>
            <a:r>
              <a:rPr lang="en-US" dirty="0" smtClean="0"/>
              <a:t> </a:t>
            </a:r>
            <a:r>
              <a:rPr lang="en-US" dirty="0" smtClean="0">
                <a:sym typeface="Symbol"/>
              </a:rPr>
              <a:t>can be combined into a combined </a:t>
            </a:r>
            <a:r>
              <a:rPr lang="en-US" dirty="0" smtClean="0"/>
              <a:t>constraint </a:t>
            </a:r>
            <a:r>
              <a:rPr lang="en-US" dirty="0" smtClean="0">
                <a:sym typeface="Symbol"/>
              </a:rPr>
              <a:t>matrix </a:t>
            </a:r>
            <a:r>
              <a:rPr lang="en-US" b="1" dirty="0" smtClean="0">
                <a:sym typeface="Symbol"/>
              </a:rPr>
              <a:t>C</a:t>
            </a:r>
            <a:r>
              <a:rPr lang="en-US" dirty="0" smtClean="0">
                <a:sym typeface="Symbol"/>
              </a:rPr>
              <a:t>. Our </a:t>
            </a:r>
            <a:r>
              <a:rPr lang="en-US" dirty="0" err="1" smtClean="0">
                <a:sym typeface="Symbol"/>
              </a:rPr>
              <a:t>constriants</a:t>
            </a:r>
            <a:r>
              <a:rPr lang="en-US" dirty="0" smtClean="0">
                <a:sym typeface="Symbol"/>
              </a:rPr>
              <a:t> come from </a:t>
            </a:r>
            <a:r>
              <a:rPr lang="el-GR" dirty="0" smtClean="0">
                <a:sym typeface="Symbol"/>
              </a:rPr>
              <a:t>λ</a:t>
            </a:r>
            <a:r>
              <a:rPr lang="en-US" dirty="0" smtClean="0">
                <a:sym typeface="Symbol"/>
              </a:rPr>
              <a:t> = 1.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SVD of  </a:t>
            </a:r>
            <a:r>
              <a:rPr lang="en-US" b="1" i="1" dirty="0" smtClean="0"/>
              <a:t>C</a:t>
            </a:r>
            <a:r>
              <a:rPr lang="en-US" dirty="0" smtClean="0"/>
              <a:t> and </a:t>
            </a:r>
            <a:r>
              <a:rPr lang="en-US" dirty="0" err="1" smtClean="0"/>
              <a:t>Cholesky</a:t>
            </a:r>
            <a:r>
              <a:rPr lang="en-US" dirty="0" smtClean="0"/>
              <a:t> decomposition of the resulting estimate of </a:t>
            </a:r>
            <a:r>
              <a:rPr lang="en-US" dirty="0" smtClean="0">
                <a:sym typeface="Symbol"/>
              </a:rPr>
              <a:t> yields rectification matrix </a:t>
            </a:r>
            <a:r>
              <a:rPr lang="en-US" b="1" i="1" dirty="0" smtClean="0">
                <a:sym typeface="Symbol"/>
              </a:rPr>
              <a:t>U</a:t>
            </a:r>
            <a:r>
              <a:rPr lang="en-US" dirty="0" smtClean="0">
                <a:sym typeface="Symbol"/>
              </a:rPr>
              <a:t>.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80B96-EE3E-4AC0-95C6-FBB2E515315D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Outline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Introduction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Related work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Feature detection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Feature correspondence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Structure reconstruction</a:t>
            </a:r>
          </a:p>
          <a:p>
            <a:r>
              <a:rPr lang="en-US" b="1" dirty="0" smtClean="0"/>
              <a:t>Results and demo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Conclusions and future work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80B96-EE3E-4AC0-95C6-FBB2E515315D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Introduction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525963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r>
              <a:rPr lang="en-US" sz="9000" b="1" dirty="0" smtClean="0"/>
              <a:t>Challenges</a:t>
            </a:r>
          </a:p>
          <a:p>
            <a:endParaRPr lang="en-US" sz="6000" dirty="0" smtClean="0"/>
          </a:p>
          <a:p>
            <a:pPr algn="just"/>
            <a:r>
              <a:rPr lang="en-US" sz="6000" dirty="0" smtClean="0"/>
              <a:t>Finding an appropriate method for a complete reconstruction of the structure. Particularly for finding the </a:t>
            </a:r>
            <a:r>
              <a:rPr lang="en-US" sz="6000" b="1" dirty="0" smtClean="0"/>
              <a:t>joints</a:t>
            </a:r>
            <a:r>
              <a:rPr lang="en-US" sz="6000" dirty="0" smtClean="0"/>
              <a:t> and the </a:t>
            </a:r>
            <a:r>
              <a:rPr lang="en-US" sz="6000" b="1" dirty="0" smtClean="0"/>
              <a:t>thin parts</a:t>
            </a:r>
            <a:r>
              <a:rPr lang="en-US" sz="6000" dirty="0" smtClean="0"/>
              <a:t> that connect them.</a:t>
            </a:r>
          </a:p>
          <a:p>
            <a:pPr algn="just"/>
            <a:endParaRPr lang="en-US" sz="6000" dirty="0" smtClean="0"/>
          </a:p>
          <a:p>
            <a:pPr algn="just"/>
            <a:r>
              <a:rPr lang="en-US" sz="6000" dirty="0" smtClean="0"/>
              <a:t>Finding the correspondence of different sets of points between images and reconstructing the 3D object </a:t>
            </a:r>
            <a:r>
              <a:rPr lang="en-US" sz="6000" b="1" dirty="0" smtClean="0"/>
              <a:t>without a previous calibration of the cameras</a:t>
            </a:r>
            <a:r>
              <a:rPr lang="en-US" sz="6000" dirty="0" smtClean="0"/>
              <a:t>.</a:t>
            </a:r>
          </a:p>
          <a:p>
            <a:pPr algn="just"/>
            <a:endParaRPr lang="en-US" sz="6000" dirty="0" smtClean="0"/>
          </a:p>
          <a:p>
            <a:pPr algn="just"/>
            <a:r>
              <a:rPr lang="en-US" sz="6000" dirty="0" smtClean="0"/>
              <a:t>Dealing with occlusion and noise.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80B96-EE3E-4AC0-95C6-FBB2E515315D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and demo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525963"/>
          </a:xfrm>
        </p:spPr>
        <p:txBody>
          <a:bodyPr>
            <a:normAutofit/>
          </a:bodyPr>
          <a:lstStyle/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80B96-EE3E-4AC0-95C6-FBB2E515315D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5" name="Picture 2" descr="C:\Master\CS635-Capturing_and_Rendering_Real-World_Scenes\Final Project\Images\DSCN1355.JPG"/>
          <p:cNvPicPr>
            <a:picLocks noChangeAspect="1" noChangeArrowheads="1"/>
          </p:cNvPicPr>
          <p:nvPr/>
        </p:nvPicPr>
        <p:blipFill>
          <a:blip r:embed="rId2" cstate="print">
            <a:lum bright="15000" contrast="30000"/>
          </a:blip>
          <a:srcRect/>
          <a:stretch>
            <a:fillRect/>
          </a:stretch>
        </p:blipFill>
        <p:spPr bwMode="auto">
          <a:xfrm rot="16200000">
            <a:off x="342900" y="2933700"/>
            <a:ext cx="2743200" cy="2057400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lum bright="15000" contrast="30000"/>
          </a:blip>
          <a:srcRect/>
          <a:stretch>
            <a:fillRect/>
          </a:stretch>
        </p:blipFill>
        <p:spPr bwMode="auto">
          <a:xfrm rot="16200000">
            <a:off x="3150873" y="2868927"/>
            <a:ext cx="2842254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ight Arrow 6"/>
          <p:cNvSpPr/>
          <p:nvPr/>
        </p:nvSpPr>
        <p:spPr>
          <a:xfrm>
            <a:off x="2971800" y="3581400"/>
            <a:ext cx="3810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5867400" y="3581400"/>
            <a:ext cx="3810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1905000"/>
            <a:ext cx="4038600" cy="403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10799978" rev="0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Outline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Introduction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Related work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Feature detection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Feature correspondence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Structure reconstruction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Results and demo</a:t>
            </a:r>
          </a:p>
          <a:p>
            <a:r>
              <a:rPr lang="en-US" b="1" dirty="0" smtClean="0"/>
              <a:t>Conclusions and future work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80B96-EE3E-4AC0-95C6-FBB2E515315D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chemeClr val="bg1"/>
                </a:solidFill>
              </a:rPr>
              <a:t>Conclusion and future work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525963"/>
          </a:xfrm>
        </p:spPr>
        <p:txBody>
          <a:bodyPr>
            <a:normAutofit/>
          </a:bodyPr>
          <a:lstStyle/>
          <a:p>
            <a:pPr marL="365760" lvl="0" indent="-256032">
              <a:spcBef>
                <a:spcPts val="300"/>
              </a:spcBef>
              <a:buClr>
                <a:schemeClr val="accent3"/>
              </a:buClr>
              <a:buFontTx/>
              <a:buChar char="-"/>
              <a:defRPr/>
            </a:pPr>
            <a:r>
              <a:rPr lang="en-US" dirty="0" smtClean="0"/>
              <a:t>Ameliorate the features detection algorithm and add more filters for it to make it more robust.</a:t>
            </a:r>
          </a:p>
          <a:p>
            <a:pPr marL="365760" lvl="0" indent="-256032">
              <a:spcBef>
                <a:spcPts val="300"/>
              </a:spcBef>
              <a:buClr>
                <a:schemeClr val="accent3"/>
              </a:buClr>
              <a:buFontTx/>
              <a:buChar char="-"/>
              <a:defRPr/>
            </a:pPr>
            <a:r>
              <a:rPr lang="en-US" dirty="0" smtClean="0"/>
              <a:t>Extend our method so that it can also detect joint articulation, perhaps from real time video.</a:t>
            </a:r>
          </a:p>
          <a:p>
            <a:pPr marL="365760" lvl="0" indent="-256032">
              <a:spcBef>
                <a:spcPts val="300"/>
              </a:spcBef>
              <a:buClr>
                <a:schemeClr val="accent3"/>
              </a:buClr>
              <a:buFontTx/>
              <a:buChar char="-"/>
              <a:defRPr/>
            </a:pPr>
            <a:r>
              <a:rPr lang="en-US" dirty="0" smtClean="0"/>
              <a:t>Extend our method to be used with other types of thin structures.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80B96-EE3E-4AC0-95C6-FBB2E515315D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525963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pPr algn="ctr">
              <a:buNone/>
            </a:pPr>
            <a:r>
              <a:rPr lang="en-US" sz="4800" dirty="0" smtClean="0"/>
              <a:t>Thank you!</a:t>
            </a:r>
          </a:p>
          <a:p>
            <a:pPr algn="ctr">
              <a:buNone/>
            </a:pPr>
            <a:r>
              <a:rPr lang="en-US" dirty="0" smtClean="0"/>
              <a:t>(Questions?)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80B96-EE3E-4AC0-95C6-FBB2E515315D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Outline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Introduction</a:t>
            </a:r>
          </a:p>
          <a:p>
            <a:r>
              <a:rPr lang="en-US" b="1" dirty="0" smtClean="0"/>
              <a:t>Related work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Feature detection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Feature correspondence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Structure reconstruction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Results and demo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Conclusions and future work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80B96-EE3E-4AC0-95C6-FBB2E515315D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Related Work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80B96-EE3E-4AC0-95C6-FBB2E515315D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52400" y="2133600"/>
            <a:ext cx="8229600" cy="4325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[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Remondino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Roditakis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2003]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Recover 3D model of humans using just one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uncalibrated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frame or a monocular video sequence.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Perspective projection: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1771126" y="4919916"/>
          <a:ext cx="1200674" cy="1480884"/>
        </p:xfrm>
        <a:graphic>
          <a:graphicData uri="http://schemas.openxmlformats.org/presentationml/2006/ole">
            <p:oleObj spid="_x0000_s63490" name="Equation" r:id="rId3" imgW="660240" imgH="812520" progId="Equation.3">
              <p:embed/>
            </p:oleObj>
          </a:graphicData>
        </a:graphic>
      </p:graphicFrame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1739317"/>
            <a:ext cx="1190625" cy="1398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99663" y="1752600"/>
            <a:ext cx="1372737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53350" y="1752600"/>
            <a:ext cx="139065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4267200" y="4267200"/>
            <a:ext cx="40386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Simplified equation, with a scaled orthographic projection: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		 with a scale factor</a:t>
            </a:r>
          </a:p>
        </p:txBody>
      </p:sp>
      <p:graphicFrame>
        <p:nvGraphicFramePr>
          <p:cNvPr id="12" name="Object 2"/>
          <p:cNvGraphicFramePr>
            <a:graphicFrameLocks noChangeAspect="1"/>
          </p:cNvGraphicFramePr>
          <p:nvPr/>
        </p:nvGraphicFramePr>
        <p:xfrm>
          <a:off x="4949825" y="5181600"/>
          <a:ext cx="993775" cy="785813"/>
        </p:xfrm>
        <a:graphic>
          <a:graphicData uri="http://schemas.openxmlformats.org/presentationml/2006/ole">
            <p:oleObj spid="_x0000_s63491" name="Equation" r:id="rId7" imgW="545760" imgH="431640" progId="Equation.3">
              <p:embed/>
            </p:oleObj>
          </a:graphicData>
        </a:graphic>
      </p:graphicFrame>
      <p:graphicFrame>
        <p:nvGraphicFramePr>
          <p:cNvPr id="13" name="Object 5"/>
          <p:cNvGraphicFramePr>
            <a:graphicFrameLocks noChangeAspect="1"/>
          </p:cNvGraphicFramePr>
          <p:nvPr/>
        </p:nvGraphicFramePr>
        <p:xfrm>
          <a:off x="8229600" y="5334000"/>
          <a:ext cx="838200" cy="701675"/>
        </p:xfrm>
        <a:graphic>
          <a:graphicData uri="http://schemas.openxmlformats.org/presentationml/2006/ole">
            <p:oleObj spid="_x0000_s63492" name="Equation" r:id="rId8" imgW="469800" imgH="393480" progId="Equation.3">
              <p:embed/>
            </p:oleObj>
          </a:graphicData>
        </a:graphic>
      </p:graphicFrame>
      <p:sp>
        <p:nvSpPr>
          <p:cNvPr id="14" name="Right Arrow 13"/>
          <p:cNvSpPr/>
          <p:nvPr/>
        </p:nvSpPr>
        <p:spPr>
          <a:xfrm>
            <a:off x="3352800" y="5410200"/>
            <a:ext cx="1295400" cy="4572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Related Work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80B96-EE3E-4AC0-95C6-FBB2E515315D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8229600" cy="4325112"/>
          </a:xfrm>
        </p:spPr>
        <p:txBody>
          <a:bodyPr>
            <a:normAutofit/>
          </a:bodyPr>
          <a:lstStyle/>
          <a:p>
            <a:pPr algn="just"/>
            <a:r>
              <a:rPr lang="en-US" sz="2000" dirty="0" smtClean="0"/>
              <a:t>Supposing that the length L of a straight segment between two object points is known, the distance L can be expressed as:</a:t>
            </a:r>
          </a:p>
          <a:p>
            <a:pPr>
              <a:buNone/>
            </a:pPr>
            <a:endParaRPr lang="en-US" sz="2000" dirty="0" smtClean="0"/>
          </a:p>
          <a:p>
            <a:endParaRPr lang="en-US" sz="2000" dirty="0" smtClean="0"/>
          </a:p>
          <a:p>
            <a:pPr>
              <a:buNone/>
            </a:pPr>
            <a:r>
              <a:rPr lang="en-US" sz="2000" dirty="0" smtClean="0"/>
              <a:t>	and combining the two last equations: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pPr algn="just"/>
            <a:r>
              <a:rPr lang="en-US" sz="2000" dirty="0" smtClean="0"/>
              <a:t>If the scale parameter s is known, we can compute the relative depth between two points as a function of their distance L and image coordinates.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2603500" y="2438400"/>
          <a:ext cx="4483100" cy="428625"/>
        </p:xfrm>
        <a:graphic>
          <a:graphicData uri="http://schemas.openxmlformats.org/presentationml/2006/ole">
            <p:oleObj spid="_x0000_s64514" name="Equation" r:id="rId3" imgW="2514600" imgH="241200" progId="Equation.3">
              <p:embed/>
            </p:oleObj>
          </a:graphicData>
        </a:graphic>
      </p:graphicFrame>
      <p:graphicFrame>
        <p:nvGraphicFramePr>
          <p:cNvPr id="11" name="Object 3"/>
          <p:cNvGraphicFramePr>
            <a:graphicFrameLocks noChangeAspect="1"/>
          </p:cNvGraphicFramePr>
          <p:nvPr/>
        </p:nvGraphicFramePr>
        <p:xfrm>
          <a:off x="2286000" y="3581400"/>
          <a:ext cx="4914900" cy="428625"/>
        </p:xfrm>
        <a:graphic>
          <a:graphicData uri="http://schemas.openxmlformats.org/presentationml/2006/ole">
            <p:oleObj spid="_x0000_s64515" name="Equation" r:id="rId4" imgW="2755800" imgH="241200" progId="Equation.3">
              <p:embed/>
            </p:oleObj>
          </a:graphicData>
        </a:graphic>
      </p:graphicFrame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3181" y="4953000"/>
            <a:ext cx="975894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29075" y="4953000"/>
            <a:ext cx="10763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95875" y="4953000"/>
            <a:ext cx="10001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Related Work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80B96-EE3E-4AC0-95C6-FBB2E515315D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57200" y="2249424"/>
            <a:ext cx="3962400" cy="4325112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2000" dirty="0" smtClean="0"/>
              <a:t>This </a:t>
            </a:r>
            <a:r>
              <a:rPr lang="en-US" sz="2000" dirty="0" smtClean="0"/>
              <a:t>model </a:t>
            </a:r>
            <a:r>
              <a:rPr lang="en-US" sz="2000" dirty="0" smtClean="0"/>
              <a:t>can be used only </a:t>
            </a:r>
            <a:r>
              <a:rPr lang="en-US" sz="2000" dirty="0" smtClean="0"/>
              <a:t>considering the </a:t>
            </a:r>
            <a:r>
              <a:rPr lang="en-US" sz="2000" dirty="0" smtClean="0"/>
              <a:t>Z coordinate </a:t>
            </a:r>
            <a:r>
              <a:rPr lang="en-US" sz="2000" dirty="0" smtClean="0"/>
              <a:t>to be </a:t>
            </a:r>
            <a:r>
              <a:rPr lang="en-US" sz="2000" b="1" dirty="0" smtClean="0"/>
              <a:t>almost </a:t>
            </a:r>
            <a:r>
              <a:rPr lang="en-US" sz="2000" b="1" dirty="0" smtClean="0"/>
              <a:t>constant</a:t>
            </a:r>
            <a:r>
              <a:rPr lang="en-US" sz="2000" dirty="0" smtClean="0"/>
              <a:t> in the image or when the range of Z values of the object points is </a:t>
            </a:r>
            <a:r>
              <a:rPr lang="en-US" sz="2000" b="1" dirty="0" smtClean="0"/>
              <a:t>small</a:t>
            </a:r>
            <a:r>
              <a:rPr lang="en-US" sz="2000" dirty="0" smtClean="0"/>
              <a:t> compared to the distance between the camera and the object points.</a:t>
            </a:r>
          </a:p>
          <a:p>
            <a:pPr algn="just"/>
            <a:endParaRPr lang="en-US" sz="2000" dirty="0" smtClean="0"/>
          </a:p>
          <a:p>
            <a:pPr algn="just"/>
            <a:r>
              <a:rPr lang="en-US" sz="2000" dirty="0" smtClean="0"/>
              <a:t>The camera constant is </a:t>
            </a:r>
            <a:r>
              <a:rPr lang="en-US" sz="2000" b="1" dirty="0" smtClean="0"/>
              <a:t>not required </a:t>
            </a:r>
            <a:r>
              <a:rPr lang="en-US" sz="2000" dirty="0" smtClean="0"/>
              <a:t>and this makes the algorithm suitable for all applications that deal with </a:t>
            </a:r>
            <a:r>
              <a:rPr lang="en-US" sz="2000" b="1" dirty="0" err="1" smtClean="0"/>
              <a:t>uncalibrated</a:t>
            </a:r>
            <a:r>
              <a:rPr lang="en-US" sz="2000" dirty="0" smtClean="0"/>
              <a:t> images.</a:t>
            </a:r>
          </a:p>
          <a:p>
            <a:pPr algn="just"/>
            <a:endParaRPr lang="en-US" sz="2000" b="1" dirty="0" smtClean="0"/>
          </a:p>
          <a:p>
            <a:endParaRPr lang="en-US" sz="2000" dirty="0" smtClean="0"/>
          </a:p>
          <a:p>
            <a:endParaRPr lang="en-US" sz="2000" dirty="0" smtClean="0"/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2438400"/>
            <a:ext cx="2002178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0" y="2428876"/>
            <a:ext cx="173501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Related Work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80B96-EE3E-4AC0-95C6-FBB2E515315D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8725" y="2209800"/>
            <a:ext cx="6477000" cy="3585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" y="2209800"/>
            <a:ext cx="9525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6200" y="3886200"/>
            <a:ext cx="1209675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1160</TotalTime>
  <Words>1380</Words>
  <Application>Microsoft Office PowerPoint</Application>
  <PresentationFormat>On-screen Show (4:3)</PresentationFormat>
  <Paragraphs>271</Paragraphs>
  <Slides>43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5" baseType="lpstr">
      <vt:lpstr>Office Theme</vt:lpstr>
      <vt:lpstr>Equation</vt:lpstr>
      <vt:lpstr>Passive Thin Object Reconstruction from Uncalibrated Cameras</vt:lpstr>
      <vt:lpstr>Outline</vt:lpstr>
      <vt:lpstr>Introduction</vt:lpstr>
      <vt:lpstr>Introduction</vt:lpstr>
      <vt:lpstr>Outline</vt:lpstr>
      <vt:lpstr>Related Work</vt:lpstr>
      <vt:lpstr>Related Work</vt:lpstr>
      <vt:lpstr>Related Work</vt:lpstr>
      <vt:lpstr>Related Work</vt:lpstr>
      <vt:lpstr>Outline</vt:lpstr>
      <vt:lpstr>Feature detection</vt:lpstr>
      <vt:lpstr>Feature detection</vt:lpstr>
      <vt:lpstr>Feature detection</vt:lpstr>
      <vt:lpstr>Feature detection</vt:lpstr>
      <vt:lpstr>Feature detection</vt:lpstr>
      <vt:lpstr>Feature detection</vt:lpstr>
      <vt:lpstr>Feature detection</vt:lpstr>
      <vt:lpstr>Feature detection</vt:lpstr>
      <vt:lpstr>Feature detection</vt:lpstr>
      <vt:lpstr>Feature detection</vt:lpstr>
      <vt:lpstr>Outline</vt:lpstr>
      <vt:lpstr>Feature correspondence</vt:lpstr>
      <vt:lpstr>Feature correspondence</vt:lpstr>
      <vt:lpstr>Feature correspondence</vt:lpstr>
      <vt:lpstr>Feature correspondence</vt:lpstr>
      <vt:lpstr>Feature correspondence</vt:lpstr>
      <vt:lpstr>Feature correspondence</vt:lpstr>
      <vt:lpstr>Feature correspondence</vt:lpstr>
      <vt:lpstr>Outline</vt:lpstr>
      <vt:lpstr>Structure reconstruction</vt:lpstr>
      <vt:lpstr>Structure reconstruction</vt:lpstr>
      <vt:lpstr>Structure reconstruction</vt:lpstr>
      <vt:lpstr>Structure reconstruction</vt:lpstr>
      <vt:lpstr>Structure reconstruction</vt:lpstr>
      <vt:lpstr>Structure reconstruction</vt:lpstr>
      <vt:lpstr>Structure reconstruction</vt:lpstr>
      <vt:lpstr>Structure reconstruction</vt:lpstr>
      <vt:lpstr>Structure reconstruction</vt:lpstr>
      <vt:lpstr>Outline</vt:lpstr>
      <vt:lpstr>Results and demo</vt:lpstr>
      <vt:lpstr>Outline</vt:lpstr>
      <vt:lpstr>Conclusion and future work</vt:lpstr>
      <vt:lpstr>Slide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Pier</dc:creator>
  <cp:lastModifiedBy>Erick</cp:lastModifiedBy>
  <cp:revision>152</cp:revision>
  <dcterms:created xsi:type="dcterms:W3CDTF">2010-04-28T04:56:51Z</dcterms:created>
  <dcterms:modified xsi:type="dcterms:W3CDTF">2010-04-29T20:03:02Z</dcterms:modified>
</cp:coreProperties>
</file>